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CB6733-5A39-9141-8F9D-5E156DEB6B62}" v="2" dt="2019-01-11T20:01:17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3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2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2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4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3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3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8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5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3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1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877E-601F-412E-9B0C-A7DEBE32842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ECF53-3956-4DCE-84FC-9451A4F5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1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/>
              <a:t>Student-Managed Investment Funds: </a:t>
            </a:r>
            <a:br>
              <a:rPr lang="en-US" sz="4800" dirty="0"/>
            </a:br>
            <a:r>
              <a:rPr lang="en-US" sz="4800" b="1" i="1" dirty="0"/>
              <a:t>Organization, Policy, and Portfolio Management, 2</a:t>
            </a:r>
            <a:r>
              <a:rPr lang="en-US" sz="4800" b="1" i="1" baseline="30000" dirty="0"/>
              <a:t>nd</a:t>
            </a:r>
            <a:r>
              <a:rPr lang="en-US" sz="4800" b="1" i="1" dirty="0"/>
              <a:t> edition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  <a:p>
            <a:r>
              <a:rPr lang="en-US" i="1" dirty="0"/>
              <a:t>Chapter 1. Investment Philosophy and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51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Philosophy - Statement of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Clarifies the expected benefit from pursuing the organization’s investment approach.</a:t>
            </a:r>
          </a:p>
          <a:p>
            <a:endParaRPr lang="en-US" dirty="0"/>
          </a:p>
          <a:p>
            <a:r>
              <a:rPr lang="en-US" dirty="0"/>
              <a:t>May be incorporated into the statement of ability or be a separate point.</a:t>
            </a:r>
          </a:p>
          <a:p>
            <a:endParaRPr lang="en-US" dirty="0"/>
          </a:p>
          <a:p>
            <a:r>
              <a:rPr lang="en-US" dirty="0"/>
              <a:t>Denotes the value added form the investment approach.</a:t>
            </a:r>
          </a:p>
        </p:txBody>
      </p:sp>
    </p:spTree>
    <p:extLst>
      <p:ext uri="{BB962C8B-B14F-4D97-AF65-F5344CB8AC3E}">
        <p14:creationId xmlns:p14="http://schemas.microsoft.com/office/powerpoint/2010/main" val="4006191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Examples of Investment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See Exhibit 1.2 for investment philosophies of firms with quantitative strategies</a:t>
            </a:r>
          </a:p>
          <a:p>
            <a:pPr lvl="1"/>
            <a:r>
              <a:rPr lang="en-US" dirty="0"/>
              <a:t>LSV Asset Management</a:t>
            </a:r>
          </a:p>
          <a:p>
            <a:pPr lvl="1"/>
            <a:r>
              <a:rPr lang="en-US" dirty="0"/>
              <a:t>Dimensional Fund Advisors</a:t>
            </a:r>
          </a:p>
          <a:p>
            <a:pPr lvl="1"/>
            <a:endParaRPr lang="en-US" dirty="0"/>
          </a:p>
          <a:p>
            <a:r>
              <a:rPr lang="en-US" dirty="0"/>
              <a:t>See Exhibit 1.3 for investment philosophies of firms with fundamental strategies</a:t>
            </a:r>
          </a:p>
          <a:p>
            <a:pPr lvl="1"/>
            <a:r>
              <a:rPr lang="en-US" dirty="0"/>
              <a:t>Fred Alger Management, Inc.</a:t>
            </a:r>
          </a:p>
          <a:p>
            <a:pPr lvl="1"/>
            <a:r>
              <a:rPr lang="en-US" dirty="0" err="1"/>
              <a:t>Hotchkis</a:t>
            </a:r>
            <a:r>
              <a:rPr lang="en-US" dirty="0"/>
              <a:t> &amp; Wiley</a:t>
            </a:r>
          </a:p>
          <a:p>
            <a:endParaRPr lang="en-US" dirty="0"/>
          </a:p>
          <a:p>
            <a:r>
              <a:rPr lang="en-US" dirty="0"/>
              <a:t>See Exhibit 1.4 for investment philosophies of SMIFs</a:t>
            </a:r>
          </a:p>
          <a:p>
            <a:pPr lvl="1"/>
            <a:r>
              <a:rPr lang="en-US" dirty="0"/>
              <a:t>Baylor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0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Motivated by and consistent with the investment philosophy</a:t>
            </a:r>
          </a:p>
          <a:p>
            <a:r>
              <a:rPr lang="en-US" dirty="0"/>
              <a:t>Describes how an investor builds a portfolio from its raw materials</a:t>
            </a:r>
          </a:p>
          <a:p>
            <a:r>
              <a:rPr lang="en-US" dirty="0"/>
              <a:t>The steps that an investor or investment organization follows to arrive at a set of portfolio weights</a:t>
            </a:r>
          </a:p>
          <a:p>
            <a:r>
              <a:rPr lang="en-US" dirty="0"/>
              <a:t>Articulates:</a:t>
            </a:r>
          </a:p>
          <a:p>
            <a:pPr lvl="1"/>
            <a:r>
              <a:rPr lang="en-US" dirty="0"/>
              <a:t>What the investment inputs are</a:t>
            </a:r>
          </a:p>
          <a:p>
            <a:pPr lvl="1"/>
            <a:r>
              <a:rPr lang="en-US" dirty="0"/>
              <a:t>How they are used</a:t>
            </a:r>
          </a:p>
          <a:p>
            <a:pPr lvl="1"/>
            <a:r>
              <a:rPr lang="en-US" dirty="0"/>
              <a:t>What steps are taken to obtain portfolio weights</a:t>
            </a:r>
          </a:p>
        </p:txBody>
      </p:sp>
    </p:spTree>
    <p:extLst>
      <p:ext uri="{BB962C8B-B14F-4D97-AF65-F5344CB8AC3E}">
        <p14:creationId xmlns:p14="http://schemas.microsoft.com/office/powerpoint/2010/main" val="3732795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Key Elements of an Investment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An investment process must have a clear beginning, middle, and end.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Initialization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Methods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Implementation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03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Process -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starting point of the investment analysis</a:t>
            </a:r>
          </a:p>
          <a:p>
            <a:endParaRPr lang="en-US" dirty="0"/>
          </a:p>
          <a:p>
            <a:r>
              <a:rPr lang="en-US" dirty="0"/>
              <a:t>The investment philosophy provides the motivation for what form the initialization takes</a:t>
            </a:r>
          </a:p>
          <a:p>
            <a:endParaRPr lang="en-US" dirty="0"/>
          </a:p>
          <a:p>
            <a:r>
              <a:rPr lang="en-US" dirty="0"/>
              <a:t>Examples of initialization</a:t>
            </a:r>
          </a:p>
          <a:p>
            <a:pPr lvl="1"/>
            <a:r>
              <a:rPr lang="en-US" dirty="0"/>
              <a:t>Top-down</a:t>
            </a:r>
          </a:p>
          <a:p>
            <a:pPr lvl="1"/>
            <a:r>
              <a:rPr lang="en-US" dirty="0"/>
              <a:t>Bottom-up</a:t>
            </a:r>
          </a:p>
        </p:txBody>
      </p:sp>
    </p:spTree>
    <p:extLst>
      <p:ext uri="{BB962C8B-B14F-4D97-AF65-F5344CB8AC3E}">
        <p14:creationId xmlns:p14="http://schemas.microsoft.com/office/powerpoint/2010/main" val="2991268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Process -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heart of the investment process</a:t>
            </a:r>
          </a:p>
          <a:p>
            <a:endParaRPr lang="en-US" dirty="0"/>
          </a:p>
          <a:p>
            <a:r>
              <a:rPr lang="en-US" dirty="0"/>
              <a:t>where the value that is identified in the investment philosophy is realized</a:t>
            </a:r>
          </a:p>
          <a:p>
            <a:endParaRPr lang="en-US" dirty="0"/>
          </a:p>
          <a:p>
            <a:r>
              <a:rPr lang="en-US" dirty="0"/>
              <a:t>The description of how initial inputs are refined, analyzed, or treated to come up with investment ideas – much like a recipe</a:t>
            </a:r>
          </a:p>
          <a:p>
            <a:endParaRPr lang="en-US" dirty="0"/>
          </a:p>
          <a:p>
            <a:r>
              <a:rPr lang="en-US" dirty="0"/>
              <a:t>A clear understand of the methods is key so as turnover in personnel occurs, the investment approach is consistent over time.</a:t>
            </a:r>
          </a:p>
        </p:txBody>
      </p:sp>
    </p:spTree>
    <p:extLst>
      <p:ext uri="{BB962C8B-B14F-4D97-AF65-F5344CB8AC3E}">
        <p14:creationId xmlns:p14="http://schemas.microsoft.com/office/powerpoint/2010/main" val="270869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Process -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rmAutofit/>
          </a:bodyPr>
          <a:lstStyle/>
          <a:p>
            <a:r>
              <a:rPr lang="en-US" dirty="0"/>
              <a:t>How the target weights are converted into a real portfolio of security holdings</a:t>
            </a:r>
          </a:p>
          <a:p>
            <a:endParaRPr lang="en-US" dirty="0"/>
          </a:p>
          <a:p>
            <a:r>
              <a:rPr lang="en-US" dirty="0"/>
              <a:t>May include risk controls</a:t>
            </a:r>
          </a:p>
          <a:p>
            <a:endParaRPr lang="en-US" dirty="0"/>
          </a:p>
          <a:p>
            <a:r>
              <a:rPr lang="en-US" dirty="0"/>
              <a:t>Considers the direct and indirect costs of transactions and the trading methods used to affect such costs</a:t>
            </a:r>
          </a:p>
          <a:p>
            <a:endParaRPr lang="en-US" dirty="0"/>
          </a:p>
          <a:p>
            <a:r>
              <a:rPr lang="en-US" dirty="0"/>
              <a:t>Discusses how the portfolio will be rebalanced or adjusted through time</a:t>
            </a:r>
          </a:p>
        </p:txBody>
      </p:sp>
    </p:spTree>
    <p:extLst>
      <p:ext uri="{BB962C8B-B14F-4D97-AF65-F5344CB8AC3E}">
        <p14:creationId xmlns:p14="http://schemas.microsoft.com/office/powerpoint/2010/main" val="288860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Examples of Investment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6"/>
          </a:xfrm>
        </p:spPr>
        <p:txBody>
          <a:bodyPr>
            <a:normAutofit/>
          </a:bodyPr>
          <a:lstStyle/>
          <a:p>
            <a:r>
              <a:rPr lang="en-US" dirty="0"/>
              <a:t>See Exhibit 1.9 for investment processes of firms with quantitative strategies</a:t>
            </a:r>
          </a:p>
          <a:p>
            <a:pPr lvl="1"/>
            <a:r>
              <a:rPr lang="en-US" dirty="0"/>
              <a:t>LSV Asset Management</a:t>
            </a:r>
          </a:p>
          <a:p>
            <a:pPr lvl="1"/>
            <a:r>
              <a:rPr lang="en-US" dirty="0"/>
              <a:t>Dimensional Fund Advisors</a:t>
            </a:r>
          </a:p>
          <a:p>
            <a:pPr lvl="1"/>
            <a:endParaRPr lang="en-US" dirty="0"/>
          </a:p>
          <a:p>
            <a:r>
              <a:rPr lang="en-US" dirty="0"/>
              <a:t>See Exhibit 1.10 for investment philosophies of firms with fundamental strategies</a:t>
            </a:r>
          </a:p>
          <a:p>
            <a:pPr lvl="1"/>
            <a:r>
              <a:rPr lang="en-US" dirty="0"/>
              <a:t>Fred Alger Management, Inc.</a:t>
            </a:r>
          </a:p>
          <a:p>
            <a:pPr lvl="1"/>
            <a:r>
              <a:rPr lang="en-US" dirty="0" err="1"/>
              <a:t>Hotchkis</a:t>
            </a:r>
            <a:r>
              <a:rPr lang="en-US" dirty="0"/>
              <a:t> &amp; Wiley</a:t>
            </a:r>
          </a:p>
        </p:txBody>
      </p:sp>
    </p:spTree>
    <p:extLst>
      <p:ext uri="{BB962C8B-B14F-4D97-AF65-F5344CB8AC3E}">
        <p14:creationId xmlns:p14="http://schemas.microsoft.com/office/powerpoint/2010/main" val="2547066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Internal and External Uses of </a:t>
            </a:r>
            <a:br>
              <a:rPr lang="en-US" i="1" dirty="0"/>
            </a:br>
            <a:r>
              <a:rPr lang="en-US" i="1" dirty="0"/>
              <a:t>Investment Philosophy and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Internal uses:</a:t>
            </a:r>
          </a:p>
          <a:p>
            <a:pPr lvl="1"/>
            <a:r>
              <a:rPr lang="en-US" dirty="0"/>
              <a:t>Promotes the consistent application of an investment approach in an environment of personnel turnover (particularly helpful for SMIFs)</a:t>
            </a:r>
          </a:p>
          <a:p>
            <a:pPr lvl="1"/>
            <a:r>
              <a:rPr lang="en-US" dirty="0"/>
              <a:t>Assures to a firm’s clients that the same strategy is followed over time, regardless of turnover</a:t>
            </a:r>
          </a:p>
          <a:p>
            <a:pPr lvl="1"/>
            <a:endParaRPr lang="en-US" dirty="0"/>
          </a:p>
          <a:p>
            <a:r>
              <a:rPr lang="en-US" dirty="0"/>
              <a:t>External uses:</a:t>
            </a:r>
          </a:p>
          <a:p>
            <a:pPr lvl="1"/>
            <a:r>
              <a:rPr lang="en-US" dirty="0"/>
              <a:t>Allows the clients to judge whether there is a shared outlook of the market and available opportunities between the firm and client</a:t>
            </a:r>
          </a:p>
          <a:p>
            <a:pPr lvl="1"/>
            <a:r>
              <a:rPr lang="en-US" dirty="0"/>
              <a:t>Client can determine its confidence in the investment organization’s capabilities</a:t>
            </a:r>
          </a:p>
          <a:p>
            <a:pPr lvl="1"/>
            <a:r>
              <a:rPr lang="en-US" dirty="0"/>
              <a:t>Provides the client with an understanding of the methods used in constructing the client’s portfolio and the possible outcome of </a:t>
            </a:r>
            <a:r>
              <a:rPr lang="en-US"/>
              <a:t>the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83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Other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6"/>
          </a:xfrm>
        </p:spPr>
        <p:txBody>
          <a:bodyPr>
            <a:normAutofit/>
          </a:bodyPr>
          <a:lstStyle/>
          <a:p>
            <a:r>
              <a:rPr lang="en-US" dirty="0"/>
              <a:t>Ultimate outcome of hiring a portfolio manager is performance.</a:t>
            </a:r>
          </a:p>
          <a:p>
            <a:endParaRPr lang="en-US" dirty="0"/>
          </a:p>
          <a:p>
            <a:r>
              <a:rPr lang="en-US" dirty="0"/>
              <a:t>However, returns should not be the only thing a client considers when evaluating a manager.</a:t>
            </a:r>
          </a:p>
          <a:p>
            <a:endParaRPr lang="en-US" dirty="0"/>
          </a:p>
          <a:p>
            <a:r>
              <a:rPr lang="en-US" dirty="0"/>
              <a:t>The client should consider whether the manager has employed the methods set out in the investment process.</a:t>
            </a:r>
          </a:p>
          <a:p>
            <a:endParaRPr lang="en-US" dirty="0"/>
          </a:p>
          <a:p>
            <a:r>
              <a:rPr lang="en-US" dirty="0"/>
              <a:t>The manager should provide transparent communication to whether the methods are being followed.</a:t>
            </a:r>
          </a:p>
        </p:txBody>
      </p:sp>
    </p:spTree>
    <p:extLst>
      <p:ext uri="{BB962C8B-B14F-4D97-AF65-F5344CB8AC3E}">
        <p14:creationId xmlns:p14="http://schemas.microsoft.com/office/powerpoint/2010/main" val="38242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Motivation for Student-Managed </a:t>
            </a:r>
            <a:br>
              <a:rPr lang="en-US" i="1" dirty="0"/>
            </a:br>
            <a:r>
              <a:rPr lang="en-US" i="1" dirty="0"/>
              <a:t>Investment Funds (SMIFs)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real world experience to students in business school</a:t>
            </a:r>
          </a:p>
          <a:p>
            <a:endParaRPr lang="en-US" dirty="0"/>
          </a:p>
          <a:p>
            <a:r>
              <a:rPr lang="en-US" dirty="0"/>
              <a:t>Attracts motivated students to programs and universities</a:t>
            </a:r>
          </a:p>
          <a:p>
            <a:endParaRPr lang="en-US" dirty="0"/>
          </a:p>
          <a:p>
            <a:r>
              <a:rPr lang="en-US" dirty="0"/>
              <a:t>Allows for hands-on learning experience, much like a science lab</a:t>
            </a:r>
          </a:p>
        </p:txBody>
      </p:sp>
    </p:spTree>
    <p:extLst>
      <p:ext uri="{BB962C8B-B14F-4D97-AF65-F5344CB8AC3E}">
        <p14:creationId xmlns:p14="http://schemas.microsoft.com/office/powerpoint/2010/main" val="234002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Student-Managed Fund as an Investment Management Firm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SMIF is an investment organization:</a:t>
            </a:r>
          </a:p>
          <a:p>
            <a:pPr lvl="1"/>
            <a:r>
              <a:rPr lang="en-US" dirty="0"/>
              <a:t>It resembles and performs the same functions as a “real” investment firm.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Many SMIFs follow the same investment guidelines, from a university foundation, as professional managers.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SMIFs must conduct business in the same manner as any other manager for the university’s foundation.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610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Philosophy and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investment philosophy and process define the investment organization.</a:t>
            </a:r>
          </a:p>
          <a:p>
            <a:pPr lvl="1"/>
            <a:r>
              <a:rPr lang="en-US" dirty="0"/>
              <a:t>Investment Philosophy provides </a:t>
            </a:r>
            <a:r>
              <a:rPr lang="en-US" i="1" dirty="0"/>
              <a:t>why.</a:t>
            </a:r>
          </a:p>
          <a:p>
            <a:pPr lvl="1"/>
            <a:r>
              <a:rPr lang="en-US" dirty="0"/>
              <a:t>Investment Process provides </a:t>
            </a:r>
            <a:r>
              <a:rPr lang="en-US" i="1" dirty="0"/>
              <a:t>how.</a:t>
            </a:r>
          </a:p>
          <a:p>
            <a:endParaRPr lang="en-US" i="1" dirty="0"/>
          </a:p>
          <a:p>
            <a:r>
              <a:rPr lang="en-US" dirty="0"/>
              <a:t>Investment philosophy notes a shared sense of purpose.</a:t>
            </a:r>
          </a:p>
          <a:p>
            <a:endParaRPr lang="en-US" dirty="0"/>
          </a:p>
          <a:p>
            <a:r>
              <a:rPr lang="en-US" dirty="0"/>
              <a:t>Investment process expresses </a:t>
            </a:r>
            <a:r>
              <a:rPr lang="en-US" i="1" dirty="0"/>
              <a:t>how</a:t>
            </a:r>
            <a:r>
              <a:rPr lang="en-US" dirty="0"/>
              <a:t> the philosophy is implemented.</a:t>
            </a:r>
          </a:p>
        </p:txBody>
      </p:sp>
    </p:spTree>
    <p:extLst>
      <p:ext uri="{BB962C8B-B14F-4D97-AF65-F5344CB8AC3E}">
        <p14:creationId xmlns:p14="http://schemas.microsoft.com/office/powerpoint/2010/main" val="401370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the common set of beliefs for an investment organization</a:t>
            </a:r>
          </a:p>
          <a:p>
            <a:endParaRPr lang="en-US" sz="2400" dirty="0"/>
          </a:p>
          <a:p>
            <a:r>
              <a:rPr lang="en-US" dirty="0"/>
              <a:t>Scope of the Philosophy</a:t>
            </a:r>
          </a:p>
          <a:p>
            <a:pPr lvl="1"/>
            <a:r>
              <a:rPr lang="en-US" dirty="0"/>
              <a:t>Should be limited to the realm of investment-related activities</a:t>
            </a:r>
          </a:p>
          <a:p>
            <a:pPr lvl="1"/>
            <a:r>
              <a:rPr lang="en-US" dirty="0"/>
              <a:t>Focused on what will be most relevant in shaping and guiding the group’s investment approach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1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Key Elements of an Investment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Statement of beliefs about the markets.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Statement of beliefs about the opportunities to create value.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Statement of beliefs about the group’s abilities.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Statement of beliefs about the group’s abilities to exploit the opportunities to create value.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3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Philosophy - Statement of Beliefs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clear and concrete statement of the fund’s view of how the world is and perhaps why it is the way it is</a:t>
            </a:r>
          </a:p>
          <a:p>
            <a:endParaRPr lang="en-US" dirty="0"/>
          </a:p>
          <a:p>
            <a:r>
              <a:rPr lang="en-US" dirty="0"/>
              <a:t>Open to agreement or disagreement – not a fact</a:t>
            </a:r>
          </a:p>
          <a:p>
            <a:endParaRPr lang="en-US" dirty="0"/>
          </a:p>
          <a:p>
            <a:r>
              <a:rPr lang="en-US" dirty="0"/>
              <a:t>Clients who hire a manage implicitly agree with the manager’s statement of belief.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8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Philosophy - Statement of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Articulates the nature and scope of opportunities available in the marketplace to add value</a:t>
            </a:r>
          </a:p>
          <a:p>
            <a:endParaRPr lang="en-US" dirty="0"/>
          </a:p>
          <a:p>
            <a:r>
              <a:rPr lang="en-US" dirty="0"/>
              <a:t>Closely connected to the statement of beliefs</a:t>
            </a:r>
          </a:p>
          <a:p>
            <a:endParaRPr lang="en-US" dirty="0"/>
          </a:p>
          <a:p>
            <a:r>
              <a:rPr lang="en-US" dirty="0"/>
              <a:t>Specific and limited to opportunities that the organization is focused on exploring</a:t>
            </a:r>
          </a:p>
          <a:p>
            <a:endParaRPr lang="en-US" dirty="0"/>
          </a:p>
          <a:p>
            <a:r>
              <a:rPr lang="en-US" dirty="0"/>
              <a:t>Along with the statement of beliefs, allows the organization to covey purpose in offering investment services</a:t>
            </a:r>
          </a:p>
        </p:txBody>
      </p:sp>
    </p:spTree>
    <p:extLst>
      <p:ext uri="{BB962C8B-B14F-4D97-AF65-F5344CB8AC3E}">
        <p14:creationId xmlns:p14="http://schemas.microsoft.com/office/powerpoint/2010/main" val="272620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Investment Philosophy - Statement of 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Articulates the capability of the organization to realize the opportunities to add value</a:t>
            </a:r>
          </a:p>
          <a:p>
            <a:endParaRPr lang="en-US" dirty="0"/>
          </a:p>
          <a:p>
            <a:r>
              <a:rPr lang="en-US" dirty="0"/>
              <a:t>Denotes a competitive advantage of the investment organization.</a:t>
            </a:r>
          </a:p>
          <a:p>
            <a:endParaRPr lang="en-US" dirty="0"/>
          </a:p>
          <a:p>
            <a:r>
              <a:rPr lang="en-US" dirty="0"/>
              <a:t>Should be internally focused on the organization.</a:t>
            </a:r>
          </a:p>
        </p:txBody>
      </p:sp>
    </p:spTree>
    <p:extLst>
      <p:ext uri="{BB962C8B-B14F-4D97-AF65-F5344CB8AC3E}">
        <p14:creationId xmlns:p14="http://schemas.microsoft.com/office/powerpoint/2010/main" val="9045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920</Words>
  <Application>Microsoft Office PowerPoint</Application>
  <PresentationFormat>Widescreen</PresentationFormat>
  <Paragraphs>141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Student-Managed Investment Funds:  Organization, Policy, and Portfolio Management, 2nd edition</vt:lpstr>
      <vt:lpstr>Motivation for Student-Managed  Investment Funds (SMIFs)</vt:lpstr>
      <vt:lpstr>Student-Managed Fund as an Investment Management Firm</vt:lpstr>
      <vt:lpstr>Investment Philosophy and Process</vt:lpstr>
      <vt:lpstr>Investment Philosophy</vt:lpstr>
      <vt:lpstr>Key Elements of an Investment Philosophy</vt:lpstr>
      <vt:lpstr>Investment Philosophy - Statement of Beliefs</vt:lpstr>
      <vt:lpstr>Investment Philosophy - Statement of Opportunities</vt:lpstr>
      <vt:lpstr>Investment Philosophy - Statement of Ability</vt:lpstr>
      <vt:lpstr>Investment Philosophy - Statement of Value</vt:lpstr>
      <vt:lpstr>Examples of Investment Philosophy</vt:lpstr>
      <vt:lpstr>Investment Process</vt:lpstr>
      <vt:lpstr>Key Elements of an Investment Process</vt:lpstr>
      <vt:lpstr>Investment Process - Initialization</vt:lpstr>
      <vt:lpstr>Investment Process - Methods</vt:lpstr>
      <vt:lpstr>Investment Process - Implementation</vt:lpstr>
      <vt:lpstr>Examples of Investment Processes</vt:lpstr>
      <vt:lpstr>Internal and External Uses of  Investment Philosophy and Process</vt:lpstr>
      <vt:lpstr>Other Considerations</vt:lpstr>
    </vt:vector>
  </TitlesOfParts>
  <Company>Florida Gulf Coast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Student-Managed Investment Funds:  Organization, Policy, and Portfolio Management, 2nd edition</dc:title>
  <dc:creator>Jones, Dr Travis</dc:creator>
  <cp:lastModifiedBy>Brian Bruce</cp:lastModifiedBy>
  <cp:revision>19</cp:revision>
  <dcterms:created xsi:type="dcterms:W3CDTF">2019-01-10T20:26:54Z</dcterms:created>
  <dcterms:modified xsi:type="dcterms:W3CDTF">2022-08-31T12:19:06Z</dcterms:modified>
</cp:coreProperties>
</file>