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sldIdLst>
    <p:sldId id="256" r:id="rId5"/>
    <p:sldId id="257" r:id="rId6"/>
    <p:sldId id="258" r:id="rId7"/>
    <p:sldId id="259" r:id="rId8"/>
    <p:sldId id="278" r:id="rId9"/>
    <p:sldId id="279" r:id="rId10"/>
    <p:sldId id="280" r:id="rId11"/>
    <p:sldId id="262" r:id="rId12"/>
    <p:sldId id="263" r:id="rId13"/>
    <p:sldId id="281"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5D14BD-05E2-D047-B70A-1E92C25A7A4C}" v="3" dt="2019-09-04T17:28:36.9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78722" autoAdjust="0"/>
  </p:normalViewPr>
  <p:slideViewPr>
    <p:cSldViewPr snapToGrid="0">
      <p:cViewPr varScale="1">
        <p:scale>
          <a:sx n="52" d="100"/>
          <a:sy n="52" d="100"/>
        </p:scale>
        <p:origin x="103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375494-F66C-4AEA-8E70-6BB58E2976A8}" type="datetimeFigureOut">
              <a:rPr lang="en-US" smtClean="0"/>
              <a:t>8/31/2022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A3A3E2-B789-4B50-B4BD-31AE1E65E1D7}" type="slidenum">
              <a:rPr lang="en-US" smtClean="0"/>
              <a:t>‹#›</a:t>
            </a:fld>
            <a:endParaRPr lang="en-US"/>
          </a:p>
        </p:txBody>
      </p:sp>
    </p:spTree>
    <p:extLst>
      <p:ext uri="{BB962C8B-B14F-4D97-AF65-F5344CB8AC3E}">
        <p14:creationId xmlns:p14="http://schemas.microsoft.com/office/powerpoint/2010/main" val="3985333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A3A3E2-B789-4B50-B4BD-31AE1E65E1D7}" type="slidenum">
              <a:rPr lang="en-US" smtClean="0"/>
              <a:t>9</a:t>
            </a:fld>
            <a:endParaRPr lang="en-US"/>
          </a:p>
        </p:txBody>
      </p:sp>
    </p:spTree>
    <p:extLst>
      <p:ext uri="{BB962C8B-B14F-4D97-AF65-F5344CB8AC3E}">
        <p14:creationId xmlns:p14="http://schemas.microsoft.com/office/powerpoint/2010/main" val="3083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A3A3E2-B789-4B50-B4BD-31AE1E65E1D7}" type="slidenum">
              <a:rPr lang="en-US" smtClean="0"/>
              <a:t>18</a:t>
            </a:fld>
            <a:endParaRPr lang="en-US"/>
          </a:p>
        </p:txBody>
      </p:sp>
    </p:spTree>
    <p:extLst>
      <p:ext uri="{BB962C8B-B14F-4D97-AF65-F5344CB8AC3E}">
        <p14:creationId xmlns:p14="http://schemas.microsoft.com/office/powerpoint/2010/main" val="42529410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Chapter 2 contains an </a:t>
            </a:r>
            <a:r>
              <a:rPr lang="en-US" sz="1200" kern="1200" dirty="0">
                <a:solidFill>
                  <a:schemeClr val="tx1"/>
                </a:solidFill>
                <a:effectLst/>
                <a:latin typeface="+mn-lt"/>
                <a:ea typeface="+mn-ea"/>
                <a:cs typeface="+mn-cs"/>
              </a:rPr>
              <a:t>illustration of the application of the security valuation models by discussing the equity valuation approach used in Texas Christian University’s Educational Investment Fund (TCU-EIF).</a:t>
            </a:r>
            <a:r>
              <a:rPr lang="en-US" sz="1200" kern="1200" baseline="0" dirty="0">
                <a:solidFill>
                  <a:schemeClr val="tx1"/>
                </a:solidFill>
                <a:effectLst/>
                <a:latin typeface="+mn-lt"/>
                <a:ea typeface="+mn-ea"/>
                <a:cs typeface="+mn-cs"/>
              </a:rPr>
              <a:t>  This application discusses a number of the valuation models presented thus far.</a:t>
            </a:r>
            <a:endParaRPr lang="en-US" dirty="0"/>
          </a:p>
        </p:txBody>
      </p:sp>
      <p:sp>
        <p:nvSpPr>
          <p:cNvPr id="4" name="Slide Number Placeholder 3"/>
          <p:cNvSpPr>
            <a:spLocks noGrp="1"/>
          </p:cNvSpPr>
          <p:nvPr>
            <p:ph type="sldNum" sz="quarter" idx="10"/>
          </p:nvPr>
        </p:nvSpPr>
        <p:spPr/>
        <p:txBody>
          <a:bodyPr/>
          <a:lstStyle/>
          <a:p>
            <a:fld id="{7BA3A3E2-B789-4B50-B4BD-31AE1E65E1D7}" type="slidenum">
              <a:rPr lang="en-US" smtClean="0"/>
              <a:t>19</a:t>
            </a:fld>
            <a:endParaRPr lang="en-US"/>
          </a:p>
        </p:txBody>
      </p:sp>
    </p:spTree>
    <p:extLst>
      <p:ext uri="{BB962C8B-B14F-4D97-AF65-F5344CB8AC3E}">
        <p14:creationId xmlns:p14="http://schemas.microsoft.com/office/powerpoint/2010/main" val="12743517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A3A3E2-B789-4B50-B4BD-31AE1E65E1D7}" type="slidenum">
              <a:rPr lang="en-US" smtClean="0"/>
              <a:t>20</a:t>
            </a:fld>
            <a:endParaRPr lang="en-US"/>
          </a:p>
        </p:txBody>
      </p:sp>
    </p:spTree>
    <p:extLst>
      <p:ext uri="{BB962C8B-B14F-4D97-AF65-F5344CB8AC3E}">
        <p14:creationId xmlns:p14="http://schemas.microsoft.com/office/powerpoint/2010/main" val="29286070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A3A3E2-B789-4B50-B4BD-31AE1E65E1D7}" type="slidenum">
              <a:rPr lang="en-US" smtClean="0"/>
              <a:t>21</a:t>
            </a:fld>
            <a:endParaRPr lang="en-US"/>
          </a:p>
        </p:txBody>
      </p:sp>
    </p:spTree>
    <p:extLst>
      <p:ext uri="{BB962C8B-B14F-4D97-AF65-F5344CB8AC3E}">
        <p14:creationId xmlns:p14="http://schemas.microsoft.com/office/powerpoint/2010/main" val="8943154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A3A3E2-B789-4B50-B4BD-31AE1E65E1D7}" type="slidenum">
              <a:rPr lang="en-US" smtClean="0"/>
              <a:t>22</a:t>
            </a:fld>
            <a:endParaRPr lang="en-US"/>
          </a:p>
        </p:txBody>
      </p:sp>
    </p:spTree>
    <p:extLst>
      <p:ext uri="{BB962C8B-B14F-4D97-AF65-F5344CB8AC3E}">
        <p14:creationId xmlns:p14="http://schemas.microsoft.com/office/powerpoint/2010/main" val="2231181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model uses</a:t>
            </a:r>
            <a:r>
              <a:rPr lang="en-US" baseline="0" dirty="0"/>
              <a:t> a terminal value of </a:t>
            </a:r>
            <a:r>
              <a:rPr lang="en-US" baseline="0" dirty="0" err="1"/>
              <a:t>V</a:t>
            </a:r>
            <a:r>
              <a:rPr lang="en-US" baseline="-25000" dirty="0" err="1"/>
              <a:t>t</a:t>
            </a:r>
            <a:r>
              <a:rPr lang="en-US" baseline="30000" dirty="0" err="1"/>
              <a:t>DDM</a:t>
            </a:r>
            <a:r>
              <a:rPr lang="en-US" baseline="0" dirty="0"/>
              <a:t> = D</a:t>
            </a:r>
            <a:r>
              <a:rPr lang="en-US" baseline="-25000" dirty="0"/>
              <a:t>t+1</a:t>
            </a:r>
            <a:r>
              <a:rPr lang="en-US" baseline="0" dirty="0"/>
              <a:t>/(</a:t>
            </a:r>
            <a:r>
              <a:rPr lang="en-US" baseline="0" dirty="0" err="1"/>
              <a:t>k</a:t>
            </a:r>
            <a:r>
              <a:rPr lang="en-US" baseline="-25000" dirty="0" err="1"/>
              <a:t>E</a:t>
            </a:r>
            <a:r>
              <a:rPr lang="en-US" baseline="30000" dirty="0"/>
              <a:t> </a:t>
            </a:r>
            <a:r>
              <a:rPr lang="en-US" baseline="0" dirty="0"/>
              <a:t>-</a:t>
            </a:r>
            <a:r>
              <a:rPr lang="en-US" baseline="0" dirty="0" err="1"/>
              <a:t>g</a:t>
            </a:r>
            <a:r>
              <a:rPr lang="en-US" baseline="-25000" dirty="0" err="1"/>
              <a:t>D</a:t>
            </a:r>
            <a:r>
              <a:rPr lang="en-US" baseline="0" dirty="0"/>
              <a:t>).</a:t>
            </a:r>
          </a:p>
          <a:p>
            <a:r>
              <a:rPr lang="en-US" baseline="0" dirty="0"/>
              <a:t>Note: A lower value of </a:t>
            </a:r>
            <a:r>
              <a:rPr lang="en-US" baseline="0" dirty="0" err="1"/>
              <a:t>g</a:t>
            </a:r>
            <a:r>
              <a:rPr lang="en-US" baseline="-25000" dirty="0" err="1"/>
              <a:t>D</a:t>
            </a:r>
            <a:r>
              <a:rPr lang="en-US" baseline="-25000" dirty="0"/>
              <a:t> </a:t>
            </a:r>
            <a:r>
              <a:rPr lang="en-US" baseline="0" dirty="0"/>
              <a:t> and higher value of </a:t>
            </a:r>
            <a:r>
              <a:rPr lang="en-US" baseline="0" dirty="0" err="1"/>
              <a:t>k</a:t>
            </a:r>
            <a:r>
              <a:rPr lang="en-US" baseline="-25000" dirty="0" err="1"/>
              <a:t>E</a:t>
            </a:r>
            <a:r>
              <a:rPr lang="en-US" baseline="30000" dirty="0"/>
              <a:t> </a:t>
            </a:r>
            <a:r>
              <a:rPr lang="en-US" baseline="0" dirty="0"/>
              <a:t> gives a more conservative estimate of value.  This is where the “art” comes into play.</a:t>
            </a:r>
          </a:p>
        </p:txBody>
      </p:sp>
      <p:sp>
        <p:nvSpPr>
          <p:cNvPr id="4" name="Slide Number Placeholder 3"/>
          <p:cNvSpPr>
            <a:spLocks noGrp="1"/>
          </p:cNvSpPr>
          <p:nvPr>
            <p:ph type="sldNum" sz="quarter" idx="10"/>
          </p:nvPr>
        </p:nvSpPr>
        <p:spPr/>
        <p:txBody>
          <a:bodyPr/>
          <a:lstStyle/>
          <a:p>
            <a:fld id="{7BA3A3E2-B789-4B50-B4BD-31AE1E65E1D7}" type="slidenum">
              <a:rPr lang="en-US" smtClean="0"/>
              <a:t>10</a:t>
            </a:fld>
            <a:endParaRPr lang="en-US"/>
          </a:p>
        </p:txBody>
      </p:sp>
    </p:spTree>
    <p:extLst>
      <p:ext uri="{BB962C8B-B14F-4D97-AF65-F5344CB8AC3E}">
        <p14:creationId xmlns:p14="http://schemas.microsoft.com/office/powerpoint/2010/main" val="2150750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A3A3E2-B789-4B50-B4BD-31AE1E65E1D7}" type="slidenum">
              <a:rPr lang="en-US" smtClean="0"/>
              <a:t>11</a:t>
            </a:fld>
            <a:endParaRPr lang="en-US"/>
          </a:p>
        </p:txBody>
      </p:sp>
    </p:spTree>
    <p:extLst>
      <p:ext uri="{BB962C8B-B14F-4D97-AF65-F5344CB8AC3E}">
        <p14:creationId xmlns:p14="http://schemas.microsoft.com/office/powerpoint/2010/main" val="1580697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model uses</a:t>
            </a:r>
            <a:r>
              <a:rPr lang="en-US" baseline="0" dirty="0"/>
              <a:t> a terminal value of </a:t>
            </a:r>
            <a:r>
              <a:rPr lang="en-US" baseline="0" dirty="0" err="1"/>
              <a:t>V</a:t>
            </a:r>
            <a:r>
              <a:rPr lang="en-US" baseline="-25000" dirty="0" err="1"/>
              <a:t>t</a:t>
            </a:r>
            <a:r>
              <a:rPr lang="en-US" baseline="30000" dirty="0" err="1"/>
              <a:t>DCF</a:t>
            </a:r>
            <a:r>
              <a:rPr lang="en-US" baseline="0" dirty="0"/>
              <a:t> = FCF</a:t>
            </a:r>
            <a:r>
              <a:rPr lang="en-US" baseline="-25000" dirty="0"/>
              <a:t>t+1</a:t>
            </a:r>
            <a:r>
              <a:rPr lang="en-US" baseline="0" dirty="0"/>
              <a:t>/(</a:t>
            </a:r>
            <a:r>
              <a:rPr lang="en-US" baseline="0" dirty="0" err="1"/>
              <a:t>k</a:t>
            </a:r>
            <a:r>
              <a:rPr lang="en-US" baseline="-25000" dirty="0" err="1"/>
              <a:t>WACC</a:t>
            </a:r>
            <a:r>
              <a:rPr lang="en-US" baseline="30000" dirty="0"/>
              <a:t> </a:t>
            </a:r>
            <a:r>
              <a:rPr lang="en-US" baseline="0" dirty="0"/>
              <a:t>-</a:t>
            </a:r>
            <a:r>
              <a:rPr lang="en-US" baseline="0" dirty="0" err="1"/>
              <a:t>g</a:t>
            </a:r>
            <a:r>
              <a:rPr lang="en-US" baseline="-25000" dirty="0" err="1"/>
              <a:t>FCF</a:t>
            </a:r>
            <a:r>
              <a:rPr lang="en-US" baseline="0" dirty="0"/>
              <a:t>).</a:t>
            </a:r>
          </a:p>
          <a:p>
            <a:r>
              <a:rPr lang="en-US" baseline="0" dirty="0"/>
              <a:t>Note: The DCF model uses the firm’s weighted average cost of capital (WACC) as the discount rate.</a:t>
            </a:r>
          </a:p>
        </p:txBody>
      </p:sp>
      <p:sp>
        <p:nvSpPr>
          <p:cNvPr id="4" name="Slide Number Placeholder 3"/>
          <p:cNvSpPr>
            <a:spLocks noGrp="1"/>
          </p:cNvSpPr>
          <p:nvPr>
            <p:ph type="sldNum" sz="quarter" idx="10"/>
          </p:nvPr>
        </p:nvSpPr>
        <p:spPr/>
        <p:txBody>
          <a:bodyPr/>
          <a:lstStyle/>
          <a:p>
            <a:fld id="{7BA3A3E2-B789-4B50-B4BD-31AE1E65E1D7}" type="slidenum">
              <a:rPr lang="en-US" smtClean="0"/>
              <a:t>12</a:t>
            </a:fld>
            <a:endParaRPr lang="en-US"/>
          </a:p>
        </p:txBody>
      </p:sp>
    </p:spTree>
    <p:extLst>
      <p:ext uri="{BB962C8B-B14F-4D97-AF65-F5344CB8AC3E}">
        <p14:creationId xmlns:p14="http://schemas.microsoft.com/office/powerpoint/2010/main" val="3007542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A3A3E2-B789-4B50-B4BD-31AE1E65E1D7}" type="slidenum">
              <a:rPr lang="en-US" smtClean="0"/>
              <a:t>13</a:t>
            </a:fld>
            <a:endParaRPr lang="en-US"/>
          </a:p>
        </p:txBody>
      </p:sp>
    </p:spTree>
    <p:extLst>
      <p:ext uri="{BB962C8B-B14F-4D97-AF65-F5344CB8AC3E}">
        <p14:creationId xmlns:p14="http://schemas.microsoft.com/office/powerpoint/2010/main" val="4207668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The Steps to Using the Free Cash Flow to Equity Model are the same as the DCF mode</a:t>
            </a:r>
            <a:r>
              <a:rPr lang="en-US" sz="1200" kern="1200" baseline="0" dirty="0">
                <a:solidFill>
                  <a:schemeClr val="tx1"/>
                </a:solidFill>
                <a:latin typeface="+mn-lt"/>
                <a:ea typeface="+mn-ea"/>
                <a:cs typeface="+mn-cs"/>
              </a:rPr>
              <a:t>l but using the Free Cash Flow to Equity and discounting at the firm’s cost of equity.</a:t>
            </a:r>
            <a:endParaRPr lang="en-US" sz="1200" kern="1200" dirty="0">
              <a:solidFill>
                <a:schemeClr val="tx1"/>
              </a:solidFill>
              <a:latin typeface="+mn-lt"/>
              <a:ea typeface="+mn-ea"/>
              <a:cs typeface="+mn-cs"/>
            </a:endParaRPr>
          </a:p>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7BA3A3E2-B789-4B50-B4BD-31AE1E65E1D7}" type="slidenum">
              <a:rPr lang="en-US" smtClean="0"/>
              <a:t>14</a:t>
            </a:fld>
            <a:endParaRPr lang="en-US"/>
          </a:p>
        </p:txBody>
      </p:sp>
    </p:spTree>
    <p:extLst>
      <p:ext uri="{BB962C8B-B14F-4D97-AF65-F5344CB8AC3E}">
        <p14:creationId xmlns:p14="http://schemas.microsoft.com/office/powerpoint/2010/main" val="132212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A3A3E2-B789-4B50-B4BD-31AE1E65E1D7}" type="slidenum">
              <a:rPr lang="en-US" smtClean="0"/>
              <a:t>15</a:t>
            </a:fld>
            <a:endParaRPr lang="en-US"/>
          </a:p>
        </p:txBody>
      </p:sp>
    </p:spTree>
    <p:extLst>
      <p:ext uri="{BB962C8B-B14F-4D97-AF65-F5344CB8AC3E}">
        <p14:creationId xmlns:p14="http://schemas.microsoft.com/office/powerpoint/2010/main" val="1965210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A3A3E2-B789-4B50-B4BD-31AE1E65E1D7}" type="slidenum">
              <a:rPr lang="en-US" smtClean="0"/>
              <a:t>16</a:t>
            </a:fld>
            <a:endParaRPr lang="en-US"/>
          </a:p>
        </p:txBody>
      </p:sp>
    </p:spTree>
    <p:extLst>
      <p:ext uri="{BB962C8B-B14F-4D97-AF65-F5344CB8AC3E}">
        <p14:creationId xmlns:p14="http://schemas.microsoft.com/office/powerpoint/2010/main" val="8120745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Note: The earnings model uses the firm’s cost of equity as the discount rate.</a:t>
            </a:r>
          </a:p>
        </p:txBody>
      </p:sp>
      <p:sp>
        <p:nvSpPr>
          <p:cNvPr id="4" name="Slide Number Placeholder 3"/>
          <p:cNvSpPr>
            <a:spLocks noGrp="1"/>
          </p:cNvSpPr>
          <p:nvPr>
            <p:ph type="sldNum" sz="quarter" idx="10"/>
          </p:nvPr>
        </p:nvSpPr>
        <p:spPr/>
        <p:txBody>
          <a:bodyPr/>
          <a:lstStyle/>
          <a:p>
            <a:fld id="{7BA3A3E2-B789-4B50-B4BD-31AE1E65E1D7}" type="slidenum">
              <a:rPr lang="en-US" smtClean="0"/>
              <a:t>17</a:t>
            </a:fld>
            <a:endParaRPr lang="en-US"/>
          </a:p>
        </p:txBody>
      </p:sp>
    </p:spTree>
    <p:extLst>
      <p:ext uri="{BB962C8B-B14F-4D97-AF65-F5344CB8AC3E}">
        <p14:creationId xmlns:p14="http://schemas.microsoft.com/office/powerpoint/2010/main" val="2603359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B9B877E-601F-412E-9B0C-A7DEBE32842A}" type="datetimeFigureOut">
              <a:rPr lang="en-US" smtClean="0"/>
              <a:t>8/31/2022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ECF53-3956-4DCE-84FC-9451A4F5AE79}" type="slidenum">
              <a:rPr lang="en-US" smtClean="0"/>
              <a:t>‹#›</a:t>
            </a:fld>
            <a:endParaRPr lang="en-US"/>
          </a:p>
        </p:txBody>
      </p:sp>
    </p:spTree>
    <p:extLst>
      <p:ext uri="{BB962C8B-B14F-4D97-AF65-F5344CB8AC3E}">
        <p14:creationId xmlns:p14="http://schemas.microsoft.com/office/powerpoint/2010/main" val="3608533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9B877E-601F-412E-9B0C-A7DEBE32842A}" type="datetimeFigureOut">
              <a:rPr lang="en-US" smtClean="0"/>
              <a:t>8/31/2022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ECF53-3956-4DCE-84FC-9451A4F5AE79}" type="slidenum">
              <a:rPr lang="en-US" smtClean="0"/>
              <a:t>‹#›</a:t>
            </a:fld>
            <a:endParaRPr lang="en-US"/>
          </a:p>
        </p:txBody>
      </p:sp>
    </p:spTree>
    <p:extLst>
      <p:ext uri="{BB962C8B-B14F-4D97-AF65-F5344CB8AC3E}">
        <p14:creationId xmlns:p14="http://schemas.microsoft.com/office/powerpoint/2010/main" val="3542325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9B877E-601F-412E-9B0C-A7DEBE32842A}" type="datetimeFigureOut">
              <a:rPr lang="en-US" smtClean="0"/>
              <a:t>8/31/2022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ECF53-3956-4DCE-84FC-9451A4F5AE79}" type="slidenum">
              <a:rPr lang="en-US" smtClean="0"/>
              <a:t>‹#›</a:t>
            </a:fld>
            <a:endParaRPr lang="en-US"/>
          </a:p>
        </p:txBody>
      </p:sp>
    </p:spTree>
    <p:extLst>
      <p:ext uri="{BB962C8B-B14F-4D97-AF65-F5344CB8AC3E}">
        <p14:creationId xmlns:p14="http://schemas.microsoft.com/office/powerpoint/2010/main" val="2487722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B9B877E-601F-412E-9B0C-A7DEBE32842A}" type="datetimeFigureOut">
              <a:rPr lang="en-US" smtClean="0"/>
              <a:t>8/31/2022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ECF53-3956-4DCE-84FC-9451A4F5AE79}" type="slidenum">
              <a:rPr lang="en-US" smtClean="0"/>
              <a:t>‹#›</a:t>
            </a:fld>
            <a:endParaRPr lang="en-US"/>
          </a:p>
        </p:txBody>
      </p:sp>
    </p:spTree>
    <p:extLst>
      <p:ext uri="{BB962C8B-B14F-4D97-AF65-F5344CB8AC3E}">
        <p14:creationId xmlns:p14="http://schemas.microsoft.com/office/powerpoint/2010/main" val="3698846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B9B877E-601F-412E-9B0C-A7DEBE32842A}" type="datetimeFigureOut">
              <a:rPr lang="en-US" smtClean="0"/>
              <a:t>8/31/2022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EECF53-3956-4DCE-84FC-9451A4F5AE79}" type="slidenum">
              <a:rPr lang="en-US" smtClean="0"/>
              <a:t>‹#›</a:t>
            </a:fld>
            <a:endParaRPr lang="en-US"/>
          </a:p>
        </p:txBody>
      </p:sp>
    </p:spTree>
    <p:extLst>
      <p:ext uri="{BB962C8B-B14F-4D97-AF65-F5344CB8AC3E}">
        <p14:creationId xmlns:p14="http://schemas.microsoft.com/office/powerpoint/2010/main" val="2912202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B9B877E-601F-412E-9B0C-A7DEBE32842A}" type="datetimeFigureOut">
              <a:rPr lang="en-US" smtClean="0"/>
              <a:t>8/31/2022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EECF53-3956-4DCE-84FC-9451A4F5AE79}" type="slidenum">
              <a:rPr lang="en-US" smtClean="0"/>
              <a:t>‹#›</a:t>
            </a:fld>
            <a:endParaRPr lang="en-US"/>
          </a:p>
        </p:txBody>
      </p:sp>
    </p:spTree>
    <p:extLst>
      <p:ext uri="{BB962C8B-B14F-4D97-AF65-F5344CB8AC3E}">
        <p14:creationId xmlns:p14="http://schemas.microsoft.com/office/powerpoint/2010/main" val="1807832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B9B877E-601F-412E-9B0C-A7DEBE32842A}" type="datetimeFigureOut">
              <a:rPr lang="en-US" smtClean="0"/>
              <a:t>8/31/2022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EECF53-3956-4DCE-84FC-9451A4F5AE79}" type="slidenum">
              <a:rPr lang="en-US" smtClean="0"/>
              <a:t>‹#›</a:t>
            </a:fld>
            <a:endParaRPr lang="en-US"/>
          </a:p>
        </p:txBody>
      </p:sp>
    </p:spTree>
    <p:extLst>
      <p:ext uri="{BB962C8B-B14F-4D97-AF65-F5344CB8AC3E}">
        <p14:creationId xmlns:p14="http://schemas.microsoft.com/office/powerpoint/2010/main" val="3298932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B9B877E-601F-412E-9B0C-A7DEBE32842A}" type="datetimeFigureOut">
              <a:rPr lang="en-US" smtClean="0"/>
              <a:t>8/31/2022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EECF53-3956-4DCE-84FC-9451A4F5AE79}" type="slidenum">
              <a:rPr lang="en-US" smtClean="0"/>
              <a:t>‹#›</a:t>
            </a:fld>
            <a:endParaRPr lang="en-US"/>
          </a:p>
        </p:txBody>
      </p:sp>
    </p:spTree>
    <p:extLst>
      <p:ext uri="{BB962C8B-B14F-4D97-AF65-F5344CB8AC3E}">
        <p14:creationId xmlns:p14="http://schemas.microsoft.com/office/powerpoint/2010/main" val="3106780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9B877E-601F-412E-9B0C-A7DEBE32842A}" type="datetimeFigureOut">
              <a:rPr lang="en-US" smtClean="0"/>
              <a:t>8/31/2022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EECF53-3956-4DCE-84FC-9451A4F5AE79}" type="slidenum">
              <a:rPr lang="en-US" smtClean="0"/>
              <a:t>‹#›</a:t>
            </a:fld>
            <a:endParaRPr lang="en-US"/>
          </a:p>
        </p:txBody>
      </p:sp>
    </p:spTree>
    <p:extLst>
      <p:ext uri="{BB962C8B-B14F-4D97-AF65-F5344CB8AC3E}">
        <p14:creationId xmlns:p14="http://schemas.microsoft.com/office/powerpoint/2010/main" val="2440557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B9B877E-601F-412E-9B0C-A7DEBE32842A}" type="datetimeFigureOut">
              <a:rPr lang="en-US" smtClean="0"/>
              <a:t>8/31/2022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EECF53-3956-4DCE-84FC-9451A4F5AE79}" type="slidenum">
              <a:rPr lang="en-US" smtClean="0"/>
              <a:t>‹#›</a:t>
            </a:fld>
            <a:endParaRPr lang="en-US"/>
          </a:p>
        </p:txBody>
      </p:sp>
    </p:spTree>
    <p:extLst>
      <p:ext uri="{BB962C8B-B14F-4D97-AF65-F5344CB8AC3E}">
        <p14:creationId xmlns:p14="http://schemas.microsoft.com/office/powerpoint/2010/main" val="2043832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B9B877E-601F-412E-9B0C-A7DEBE32842A}" type="datetimeFigureOut">
              <a:rPr lang="en-US" smtClean="0"/>
              <a:t>8/31/2022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EECF53-3956-4DCE-84FC-9451A4F5AE79}" type="slidenum">
              <a:rPr lang="en-US" smtClean="0"/>
              <a:t>‹#›</a:t>
            </a:fld>
            <a:endParaRPr lang="en-US"/>
          </a:p>
        </p:txBody>
      </p:sp>
    </p:spTree>
    <p:extLst>
      <p:ext uri="{BB962C8B-B14F-4D97-AF65-F5344CB8AC3E}">
        <p14:creationId xmlns:p14="http://schemas.microsoft.com/office/powerpoint/2010/main" val="2431311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9B877E-601F-412E-9B0C-A7DEBE32842A}" type="datetimeFigureOut">
              <a:rPr lang="en-US" smtClean="0"/>
              <a:t>8/31/2022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EECF53-3956-4DCE-84FC-9451A4F5AE79}" type="slidenum">
              <a:rPr lang="en-US" smtClean="0"/>
              <a:t>‹#›</a:t>
            </a:fld>
            <a:endParaRPr lang="en-US"/>
          </a:p>
        </p:txBody>
      </p:sp>
    </p:spTree>
    <p:extLst>
      <p:ext uri="{BB962C8B-B14F-4D97-AF65-F5344CB8AC3E}">
        <p14:creationId xmlns:p14="http://schemas.microsoft.com/office/powerpoint/2010/main" val="2828319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b="1" i="1" dirty="0"/>
              <a:t>Student-Managed Investment Funds: </a:t>
            </a:r>
            <a:br>
              <a:rPr lang="en-US" sz="4800" dirty="0"/>
            </a:br>
            <a:r>
              <a:rPr lang="en-US" sz="4800" b="1" i="1" dirty="0"/>
              <a:t>Organization, Policy, and Portfolio Management, 2</a:t>
            </a:r>
            <a:r>
              <a:rPr lang="en-US" sz="4800" b="1" i="1" baseline="30000" dirty="0"/>
              <a:t>nd</a:t>
            </a:r>
            <a:r>
              <a:rPr lang="en-US" sz="4800" b="1" i="1" dirty="0"/>
              <a:t> edition</a:t>
            </a:r>
            <a:endParaRPr lang="en-US" sz="4800" dirty="0"/>
          </a:p>
        </p:txBody>
      </p:sp>
      <p:sp>
        <p:nvSpPr>
          <p:cNvPr id="3" name="Subtitle 2"/>
          <p:cNvSpPr>
            <a:spLocks noGrp="1"/>
          </p:cNvSpPr>
          <p:nvPr>
            <p:ph type="subTitle" idx="1"/>
          </p:nvPr>
        </p:nvSpPr>
        <p:spPr/>
        <p:txBody>
          <a:bodyPr/>
          <a:lstStyle/>
          <a:p>
            <a:endParaRPr lang="en-US" i="1" dirty="0"/>
          </a:p>
          <a:p>
            <a:r>
              <a:rPr lang="en-US" i="1" dirty="0"/>
              <a:t>Chapter 2. Stock Selection</a:t>
            </a:r>
            <a:endParaRPr lang="en-US" dirty="0"/>
          </a:p>
          <a:p>
            <a:endParaRPr lang="en-US" dirty="0"/>
          </a:p>
        </p:txBody>
      </p:sp>
    </p:spTree>
    <p:extLst>
      <p:ext uri="{BB962C8B-B14F-4D97-AF65-F5344CB8AC3E}">
        <p14:creationId xmlns:p14="http://schemas.microsoft.com/office/powerpoint/2010/main" val="2709151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Steps to Using the DDM</a:t>
            </a:r>
          </a:p>
        </p:txBody>
      </p:sp>
      <p:sp>
        <p:nvSpPr>
          <p:cNvPr id="3" name="Content Placeholder 2"/>
          <p:cNvSpPr>
            <a:spLocks noGrp="1"/>
          </p:cNvSpPr>
          <p:nvPr>
            <p:ph idx="1"/>
          </p:nvPr>
        </p:nvSpPr>
        <p:spPr/>
        <p:txBody>
          <a:bodyPr>
            <a:normAutofit/>
          </a:bodyPr>
          <a:lstStyle/>
          <a:p>
            <a:pPr marL="514350" lvl="0" indent="-514350">
              <a:buFont typeface="+mj-lt"/>
              <a:buAutoNum type="arabicPeriod"/>
            </a:pPr>
            <a:r>
              <a:rPr lang="en-US" dirty="0"/>
              <a:t>Forecast each year’s dividend over the near term (e.g., the next 5 years).</a:t>
            </a:r>
          </a:p>
          <a:p>
            <a:pPr marL="514350" lvl="0" indent="-514350">
              <a:buFont typeface="+mj-lt"/>
              <a:buAutoNum type="arabicPeriod"/>
            </a:pPr>
            <a:r>
              <a:rPr lang="en-US" dirty="0"/>
              <a:t>Estimate an average terminal growth rate of dividends beyond the near future (e.g., beyond the next 5 years).</a:t>
            </a:r>
          </a:p>
          <a:p>
            <a:pPr marL="514350" lvl="0" indent="-514350">
              <a:buFont typeface="+mj-lt"/>
              <a:buAutoNum type="arabicPeriod"/>
            </a:pPr>
            <a:r>
              <a:rPr lang="en-US" dirty="0"/>
              <a:t>Estimate the appropriate discount rate for the stock.</a:t>
            </a:r>
          </a:p>
          <a:p>
            <a:pPr marL="514350" lvl="0" indent="-514350">
              <a:buFont typeface="+mj-lt"/>
              <a:buAutoNum type="arabicPeriod"/>
            </a:pPr>
            <a:r>
              <a:rPr lang="en-US" dirty="0"/>
              <a:t>Discount the dividends in step 2 to find the terminal value of the stock at the beginning of the terminal growth stage.</a:t>
            </a:r>
          </a:p>
          <a:p>
            <a:pPr marL="514350" lvl="0" indent="-514350">
              <a:buFont typeface="+mj-lt"/>
              <a:buAutoNum type="arabicPeriod"/>
            </a:pPr>
            <a:r>
              <a:rPr lang="en-US" dirty="0"/>
              <a:t>Discount the terminal value and the dividends during the abnormal growth stage to find the intrinsic value of the stock.</a:t>
            </a:r>
          </a:p>
          <a:p>
            <a:endParaRPr lang="en-US" dirty="0"/>
          </a:p>
        </p:txBody>
      </p:sp>
      <p:pic>
        <p:nvPicPr>
          <p:cNvPr id="6" name="Picture 5" descr="si3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16980" y="5900420"/>
            <a:ext cx="8158039" cy="822960"/>
          </a:xfrm>
          <a:prstGeom prst="rect">
            <a:avLst/>
          </a:prstGeom>
          <a:noFill/>
          <a:ln>
            <a:noFill/>
          </a:ln>
        </p:spPr>
      </p:pic>
    </p:spTree>
    <p:extLst>
      <p:ext uri="{BB962C8B-B14F-4D97-AF65-F5344CB8AC3E}">
        <p14:creationId xmlns:p14="http://schemas.microsoft.com/office/powerpoint/2010/main" val="2061458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Valuation – Discounted Cash Flow Model</a:t>
            </a:r>
          </a:p>
        </p:txBody>
      </p:sp>
      <p:sp>
        <p:nvSpPr>
          <p:cNvPr id="3" name="Content Placeholder 2"/>
          <p:cNvSpPr>
            <a:spLocks noGrp="1"/>
          </p:cNvSpPr>
          <p:nvPr>
            <p:ph idx="1"/>
          </p:nvPr>
        </p:nvSpPr>
        <p:spPr/>
        <p:txBody>
          <a:bodyPr>
            <a:normAutofit/>
          </a:bodyPr>
          <a:lstStyle/>
          <a:p>
            <a:r>
              <a:rPr lang="en-US" dirty="0"/>
              <a:t>Discounted Cash Flow Model (DCF) relies on calculating an intrinsic value by discounting the future total free cash flow of a company:</a:t>
            </a:r>
          </a:p>
          <a:p>
            <a:endParaRPr lang="en-US" dirty="0"/>
          </a:p>
          <a:p>
            <a:endParaRPr lang="en-US" dirty="0"/>
          </a:p>
          <a:p>
            <a:r>
              <a:rPr lang="en-US" dirty="0"/>
              <a:t>Like the DDM, this can be simplified to:</a:t>
            </a:r>
          </a:p>
          <a:p>
            <a:endParaRPr lang="en-US" dirty="0"/>
          </a:p>
          <a:p>
            <a:endParaRPr lang="en-US" dirty="0"/>
          </a:p>
          <a:p>
            <a:r>
              <a:rPr lang="en-US" dirty="0"/>
              <a:t>To obtain the value of the stock, we must subtract the value of the firm’s debt from the above value of the entire firm.</a:t>
            </a:r>
          </a:p>
        </p:txBody>
      </p:sp>
      <p:pic>
        <p:nvPicPr>
          <p:cNvPr id="6" name="Picture 5" descr="si4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39682" y="4286563"/>
            <a:ext cx="3512635" cy="822960"/>
          </a:xfrm>
          <a:prstGeom prst="rect">
            <a:avLst/>
          </a:prstGeom>
          <a:noFill/>
          <a:ln>
            <a:noFill/>
          </a:ln>
        </p:spPr>
      </p:pic>
      <p:pic>
        <p:nvPicPr>
          <p:cNvPr id="7" name="Picture 6" descr="si39"/>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847848" y="2807643"/>
            <a:ext cx="8856619" cy="822960"/>
          </a:xfrm>
          <a:prstGeom prst="rect">
            <a:avLst/>
          </a:prstGeom>
          <a:noFill/>
          <a:ln>
            <a:noFill/>
          </a:ln>
        </p:spPr>
      </p:pic>
    </p:spTree>
    <p:extLst>
      <p:ext uri="{BB962C8B-B14F-4D97-AF65-F5344CB8AC3E}">
        <p14:creationId xmlns:p14="http://schemas.microsoft.com/office/powerpoint/2010/main" val="669236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Steps to Using the DCF</a:t>
            </a:r>
          </a:p>
        </p:txBody>
      </p:sp>
      <p:sp>
        <p:nvSpPr>
          <p:cNvPr id="3" name="Content Placeholder 2"/>
          <p:cNvSpPr>
            <a:spLocks noGrp="1"/>
          </p:cNvSpPr>
          <p:nvPr>
            <p:ph idx="1"/>
          </p:nvPr>
        </p:nvSpPr>
        <p:spPr>
          <a:xfrm>
            <a:off x="838200" y="1825624"/>
            <a:ext cx="10515600" cy="4651375"/>
          </a:xfrm>
        </p:spPr>
        <p:txBody>
          <a:bodyPr>
            <a:normAutofit fontScale="85000" lnSpcReduction="20000"/>
          </a:bodyPr>
          <a:lstStyle/>
          <a:p>
            <a:pPr marL="514350" lvl="0" indent="-514350">
              <a:buFont typeface="+mj-lt"/>
              <a:buAutoNum type="arabicPeriod"/>
            </a:pPr>
            <a:r>
              <a:rPr lang="en-US" dirty="0"/>
              <a:t>Forecast each year’s cash flow over the near-term (e.g., the next 5 years).</a:t>
            </a:r>
          </a:p>
          <a:p>
            <a:pPr marL="514350" lvl="0" indent="-514350">
              <a:buFont typeface="+mj-lt"/>
              <a:buAutoNum type="arabicPeriod"/>
            </a:pPr>
            <a:r>
              <a:rPr lang="en-US" dirty="0"/>
              <a:t>Estimate an average terminal growth rate of cash flows beyond the near-term (e.g., beyond the next 5 years).</a:t>
            </a:r>
          </a:p>
          <a:p>
            <a:pPr marL="514350" lvl="0" indent="-514350">
              <a:buFont typeface="+mj-lt"/>
              <a:buAutoNum type="arabicPeriod"/>
            </a:pPr>
            <a:r>
              <a:rPr lang="en-US" dirty="0"/>
              <a:t>Estimate the firm’s weighted average cost of capital to be used as the discount rate.</a:t>
            </a:r>
          </a:p>
          <a:p>
            <a:pPr marL="514350" lvl="0" indent="-514350">
              <a:buFont typeface="+mj-lt"/>
              <a:buAutoNum type="arabicPeriod"/>
            </a:pPr>
            <a:r>
              <a:rPr lang="en-US" dirty="0"/>
              <a:t>Discount the cash flows in step 2 to find the terminal value of the firm at the beginning of the terminal growth stage.</a:t>
            </a:r>
          </a:p>
          <a:p>
            <a:pPr marL="514350" lvl="0" indent="-514350">
              <a:buFont typeface="+mj-lt"/>
              <a:buAutoNum type="arabicPeriod"/>
            </a:pPr>
            <a:r>
              <a:rPr lang="en-US" dirty="0"/>
              <a:t>Discount the terminal value and the cash flows during the abnormal growth stage to find the intrinsic value of the firm.</a:t>
            </a:r>
          </a:p>
          <a:p>
            <a:pPr marL="514350" lvl="0" indent="-514350">
              <a:buFont typeface="+mj-lt"/>
              <a:buAutoNum type="arabicPeriod"/>
            </a:pPr>
            <a:r>
              <a:rPr lang="en-US" dirty="0"/>
              <a:t>Estimate the market value of the firm’s debt.</a:t>
            </a:r>
          </a:p>
          <a:p>
            <a:pPr marL="514350" lvl="0" indent="-514350">
              <a:buFont typeface="+mj-lt"/>
              <a:buAutoNum type="arabicPeriod"/>
            </a:pPr>
            <a:r>
              <a:rPr lang="en-US" dirty="0"/>
              <a:t>Subtract the market value of the firm’s debt from the intrinsic value of the firm to get the intrinsic value of the firm’s equity.</a:t>
            </a:r>
          </a:p>
          <a:p>
            <a:pPr marL="514350" lvl="0" indent="-514350">
              <a:buFont typeface="+mj-lt"/>
              <a:buAutoNum type="arabicPeriod"/>
            </a:pPr>
            <a:r>
              <a:rPr lang="en-US" dirty="0"/>
              <a:t>Divide the intrinsic value of the firm’s equity by the shares outstanding to find the intrinsic per-share value of the firm’s stock.</a:t>
            </a:r>
          </a:p>
          <a:p>
            <a:endParaRPr lang="en-US" dirty="0"/>
          </a:p>
        </p:txBody>
      </p:sp>
    </p:spTree>
    <p:extLst>
      <p:ext uri="{BB962C8B-B14F-4D97-AF65-F5344CB8AC3E}">
        <p14:creationId xmlns:p14="http://schemas.microsoft.com/office/powerpoint/2010/main" val="156816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Calculating Free Cash Flow to the Firm (FCF)</a:t>
            </a:r>
          </a:p>
        </p:txBody>
      </p:sp>
      <p:sp>
        <p:nvSpPr>
          <p:cNvPr id="3" name="Content Placeholder 2"/>
          <p:cNvSpPr>
            <a:spLocks noGrp="1"/>
          </p:cNvSpPr>
          <p:nvPr>
            <p:ph idx="1"/>
          </p:nvPr>
        </p:nvSpPr>
        <p:spPr/>
        <p:txBody>
          <a:bodyPr>
            <a:normAutofit/>
          </a:bodyPr>
          <a:lstStyle/>
          <a:p>
            <a:r>
              <a:rPr lang="en-US" dirty="0"/>
              <a:t>The free cash flow (FCF) of a company must be calculated using information from the firm’s financial statements:</a:t>
            </a:r>
          </a:p>
          <a:p>
            <a:endParaRPr lang="en-US" dirty="0"/>
          </a:p>
          <a:p>
            <a:endParaRPr lang="en-US" dirty="0"/>
          </a:p>
        </p:txBody>
      </p:sp>
      <p:pic>
        <p:nvPicPr>
          <p:cNvPr id="8" name="Picture 7" descr="si4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30823" y="2806772"/>
            <a:ext cx="7530352" cy="365760"/>
          </a:xfrm>
          <a:prstGeom prst="rect">
            <a:avLst/>
          </a:prstGeom>
          <a:noFill/>
          <a:ln>
            <a:noFill/>
          </a:ln>
        </p:spPr>
      </p:pic>
      <p:pic>
        <p:nvPicPr>
          <p:cNvPr id="5" name="Picture 4"/>
          <p:cNvPicPr>
            <a:picLocks noChangeAspect="1"/>
          </p:cNvPicPr>
          <p:nvPr/>
        </p:nvPicPr>
        <p:blipFill rotWithShape="1">
          <a:blip r:embed="rId4"/>
          <a:srcRect r="47651"/>
          <a:stretch/>
        </p:blipFill>
        <p:spPr>
          <a:xfrm>
            <a:off x="3581400" y="3592389"/>
            <a:ext cx="5046749" cy="1858875"/>
          </a:xfrm>
          <a:prstGeom prst="rect">
            <a:avLst/>
          </a:prstGeom>
        </p:spPr>
      </p:pic>
    </p:spTree>
    <p:extLst>
      <p:ext uri="{BB962C8B-B14F-4D97-AF65-F5344CB8AC3E}">
        <p14:creationId xmlns:p14="http://schemas.microsoft.com/office/powerpoint/2010/main" val="1150103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Valuation – Free Cash Flow to Equity Model</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825625"/>
                <a:ext cx="10515600" cy="4667250"/>
              </a:xfrm>
            </p:spPr>
            <p:txBody>
              <a:bodyPr>
                <a:normAutofit fontScale="77500" lnSpcReduction="20000"/>
              </a:bodyPr>
              <a:lstStyle/>
              <a:p>
                <a:r>
                  <a:rPr lang="en-US" sz="3600" dirty="0"/>
                  <a:t>Free Cash Flow to Equity Model (FCFE) is a variant on the DCF model but only discounts the free cash flows that go to equity holders:</a:t>
                </a:r>
              </a:p>
              <a:p>
                <a:pPr marL="0" indent="0">
                  <a:buNone/>
                </a:pPr>
                <a:endParaRPr lang="en-US" sz="2600" dirty="0"/>
              </a:p>
              <a:p>
                <a:pPr marL="0" indent="0">
                  <a:buNone/>
                </a:pPr>
                <a14:m>
                  <m:oMathPara xmlns:m="http://schemas.openxmlformats.org/officeDocument/2006/math">
                    <m:oMathParaPr>
                      <m:jc m:val="centerGroup"/>
                    </m:oMathParaPr>
                    <m:oMath xmlns:m="http://schemas.openxmlformats.org/officeDocument/2006/math">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i="1">
                              <a:latin typeface="Cambria Math" panose="02040503050406030204" pitchFamily="18" charset="0"/>
                            </a:rPr>
                            <m:t>0</m:t>
                          </m:r>
                        </m:sub>
                        <m:sup>
                          <m:r>
                            <a:rPr lang="en-US" i="1">
                              <a:latin typeface="Cambria Math" panose="02040503050406030204" pitchFamily="18" charset="0"/>
                            </a:rPr>
                            <m:t>𝐹𝐶𝐹𝐸</m:t>
                          </m:r>
                        </m:sup>
                      </m:sSubSup>
                      <m:r>
                        <a:rPr lang="en-US" i="1">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𝐹𝐶𝐹𝐸</m:t>
                              </m:r>
                            </m:e>
                            <m:sub>
                              <m:r>
                                <a:rPr lang="en-US" i="1">
                                  <a:latin typeface="Cambria Math" panose="02040503050406030204" pitchFamily="18" charset="0"/>
                                </a:rPr>
                                <m:t>1</m:t>
                              </m:r>
                            </m:sub>
                          </m:sSub>
                        </m:num>
                        <m:den>
                          <m:r>
                            <a:rPr lang="en-US" i="1">
                              <a:latin typeface="Cambria Math" panose="02040503050406030204" pitchFamily="18" charset="0"/>
                            </a:rPr>
                            <m:t>(1+</m:t>
                          </m:r>
                          <m:sSub>
                            <m:sSubPr>
                              <m:ctrlPr>
                                <a:rPr lang="en-US" i="1">
                                  <a:latin typeface="Cambria Math" panose="02040503050406030204" pitchFamily="18" charset="0"/>
                                </a:rPr>
                              </m:ctrlPr>
                            </m:sSubPr>
                            <m:e>
                              <m:r>
                                <a:rPr lang="en-US" i="1">
                                  <a:latin typeface="Cambria Math" panose="02040503050406030204" pitchFamily="18" charset="0"/>
                                </a:rPr>
                                <m:t>𝑘</m:t>
                              </m:r>
                            </m:e>
                            <m:sub>
                              <m:r>
                                <a:rPr lang="en-US" i="1">
                                  <a:latin typeface="Cambria Math" panose="02040503050406030204" pitchFamily="18" charset="0"/>
                                </a:rPr>
                                <m:t>𝑒</m:t>
                              </m:r>
                            </m:sub>
                          </m:sSub>
                          <m:r>
                            <a:rPr lang="en-US" i="1">
                              <a:latin typeface="Cambria Math" panose="02040503050406030204" pitchFamily="18" charset="0"/>
                            </a:rPr>
                            <m:t>)</m:t>
                          </m:r>
                        </m:den>
                      </m:f>
                      <m:r>
                        <a:rPr lang="en-US" i="1">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𝐹𝐶𝐹𝐸</m:t>
                              </m:r>
                            </m:e>
                            <m:sub>
                              <m:r>
                                <a:rPr lang="en-US" i="1">
                                  <a:latin typeface="Cambria Math" panose="02040503050406030204" pitchFamily="18" charset="0"/>
                                </a:rPr>
                                <m:t>2</m:t>
                              </m:r>
                            </m:sub>
                          </m:sSub>
                        </m:num>
                        <m:den>
                          <m:sSup>
                            <m:sSupPr>
                              <m:ctrlPr>
                                <a:rPr lang="en-US" i="1">
                                  <a:latin typeface="Cambria Math" panose="02040503050406030204" pitchFamily="18" charset="0"/>
                                </a:rPr>
                              </m:ctrlPr>
                            </m:sSupPr>
                            <m:e>
                              <m:r>
                                <a:rPr lang="en-US" i="1">
                                  <a:latin typeface="Cambria Math" panose="02040503050406030204" pitchFamily="18" charset="0"/>
                                </a:rPr>
                                <m:t>(1+</m:t>
                              </m:r>
                              <m:sSub>
                                <m:sSubPr>
                                  <m:ctrlPr>
                                    <a:rPr lang="en-US" i="1">
                                      <a:latin typeface="Cambria Math" panose="02040503050406030204" pitchFamily="18" charset="0"/>
                                    </a:rPr>
                                  </m:ctrlPr>
                                </m:sSubPr>
                                <m:e>
                                  <m:r>
                                    <a:rPr lang="en-US" i="1">
                                      <a:latin typeface="Cambria Math" panose="02040503050406030204" pitchFamily="18" charset="0"/>
                                    </a:rPr>
                                    <m:t>𝑘</m:t>
                                  </m:r>
                                </m:e>
                                <m:sub>
                                  <m:r>
                                    <a:rPr lang="en-US" i="1">
                                      <a:latin typeface="Cambria Math" panose="02040503050406030204" pitchFamily="18" charset="0"/>
                                    </a:rPr>
                                    <m:t>𝑒</m:t>
                                  </m:r>
                                </m:sub>
                              </m:sSub>
                              <m:r>
                                <a:rPr lang="en-US" i="1">
                                  <a:latin typeface="Cambria Math" panose="02040503050406030204" pitchFamily="18" charset="0"/>
                                </a:rPr>
                                <m:t>)</m:t>
                              </m:r>
                            </m:e>
                            <m:sup>
                              <m:r>
                                <a:rPr lang="en-US" i="1">
                                  <a:latin typeface="Cambria Math" panose="02040503050406030204" pitchFamily="18" charset="0"/>
                                </a:rPr>
                                <m:t>2</m:t>
                              </m:r>
                            </m:sup>
                          </m:sSup>
                        </m:den>
                      </m:f>
                      <m:r>
                        <a:rPr lang="en-US" i="1">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𝐹𝐶𝐹𝐸</m:t>
                              </m:r>
                            </m:e>
                            <m:sub>
                              <m:r>
                                <a:rPr lang="en-US" i="1">
                                  <a:latin typeface="Cambria Math" panose="02040503050406030204" pitchFamily="18" charset="0"/>
                                </a:rPr>
                                <m:t>𝑡</m:t>
                              </m:r>
                            </m:sub>
                          </m:sSub>
                        </m:num>
                        <m:den>
                          <m:sSup>
                            <m:sSupPr>
                              <m:ctrlPr>
                                <a:rPr lang="en-US" i="1">
                                  <a:latin typeface="Cambria Math" panose="02040503050406030204" pitchFamily="18" charset="0"/>
                                </a:rPr>
                              </m:ctrlPr>
                            </m:sSupPr>
                            <m:e>
                              <m:r>
                                <a:rPr lang="en-US" i="1">
                                  <a:latin typeface="Cambria Math" panose="02040503050406030204" pitchFamily="18" charset="0"/>
                                </a:rPr>
                                <m:t>(1+</m:t>
                              </m:r>
                              <m:sSub>
                                <m:sSubPr>
                                  <m:ctrlPr>
                                    <a:rPr lang="en-US" i="1">
                                      <a:latin typeface="Cambria Math" panose="02040503050406030204" pitchFamily="18" charset="0"/>
                                    </a:rPr>
                                  </m:ctrlPr>
                                </m:sSubPr>
                                <m:e>
                                  <m:r>
                                    <a:rPr lang="en-US" i="1">
                                      <a:latin typeface="Cambria Math" panose="02040503050406030204" pitchFamily="18" charset="0"/>
                                    </a:rPr>
                                    <m:t>𝑘</m:t>
                                  </m:r>
                                </m:e>
                                <m:sub>
                                  <m:r>
                                    <a:rPr lang="en-US" i="1">
                                      <a:latin typeface="Cambria Math" panose="02040503050406030204" pitchFamily="18" charset="0"/>
                                    </a:rPr>
                                    <m:t>𝑒</m:t>
                                  </m:r>
                                </m:sub>
                              </m:sSub>
                              <m:r>
                                <a:rPr lang="en-US" i="1">
                                  <a:latin typeface="Cambria Math" panose="02040503050406030204" pitchFamily="18" charset="0"/>
                                </a:rPr>
                                <m:t>)</m:t>
                              </m:r>
                            </m:e>
                            <m:sup>
                              <m:r>
                                <a:rPr lang="en-US" i="1">
                                  <a:latin typeface="Cambria Math" panose="02040503050406030204" pitchFamily="18" charset="0"/>
                                </a:rPr>
                                <m:t>𝑡</m:t>
                              </m:r>
                            </m:sup>
                          </m:sSup>
                        </m:den>
                      </m:f>
                    </m:oMath>
                  </m:oMathPara>
                </a14:m>
                <a:endParaRPr lang="en-US" dirty="0"/>
              </a:p>
              <a:p>
                <a:pPr marL="0" indent="0">
                  <a:buNone/>
                </a:pPr>
                <a:endParaRPr lang="en-US" sz="2600" dirty="0"/>
              </a:p>
              <a:p>
                <a:r>
                  <a:rPr lang="en-US" sz="3600" dirty="0"/>
                  <a:t>Like the DCF, this can be simplified to:</a:t>
                </a:r>
              </a:p>
              <a:p>
                <a:endParaRPr lang="en-US" sz="2600" dirty="0"/>
              </a:p>
              <a:p>
                <a:pPr marL="0" indent="0">
                  <a:buNone/>
                </a:pPr>
                <a14:m>
                  <m:oMathPara xmlns:m="http://schemas.openxmlformats.org/officeDocument/2006/math">
                    <m:oMathParaPr>
                      <m:jc m:val="centerGroup"/>
                    </m:oMathParaPr>
                    <m:oMath xmlns:m="http://schemas.openxmlformats.org/officeDocument/2006/math">
                      <m:sSubSup>
                        <m:sSubSupPr>
                          <m:ctrlPr>
                            <a:rPr lang="en-US" i="1">
                              <a:latin typeface="Cambria Math" panose="02040503050406030204" pitchFamily="18" charset="0"/>
                            </a:rPr>
                          </m:ctrlPr>
                        </m:sSubSupPr>
                        <m:e>
                          <m:r>
                            <a:rPr lang="en-US" i="1">
                              <a:latin typeface="Cambria Math" panose="02040503050406030204" pitchFamily="18" charset="0"/>
                            </a:rPr>
                            <m:t>𝑉</m:t>
                          </m:r>
                        </m:e>
                        <m:sub>
                          <m:r>
                            <a:rPr lang="en-US" i="1">
                              <a:latin typeface="Cambria Math" panose="02040503050406030204" pitchFamily="18" charset="0"/>
                            </a:rPr>
                            <m:t>𝑡</m:t>
                          </m:r>
                        </m:sub>
                        <m:sup>
                          <m:r>
                            <a:rPr lang="en-US" i="1">
                              <a:latin typeface="Cambria Math" panose="02040503050406030204" pitchFamily="18" charset="0"/>
                            </a:rPr>
                            <m:t>𝐹𝐶𝐹𝐸</m:t>
                          </m:r>
                        </m:sup>
                      </m:sSubSup>
                      <m:r>
                        <a:rPr lang="en-US" i="1">
                          <a:latin typeface="Cambria Math" panose="02040503050406030204" pitchFamily="18" charset="0"/>
                        </a:rPr>
                        <m:t>=</m:t>
                      </m:r>
                      <m:f>
                        <m:fPr>
                          <m:ctrlPr>
                            <a:rPr lang="en-US" i="1">
                              <a:latin typeface="Cambria Math" panose="02040503050406030204" pitchFamily="18" charset="0"/>
                            </a:rPr>
                          </m:ctrlPr>
                        </m:fPr>
                        <m:num>
                          <m:sSub>
                            <m:sSubPr>
                              <m:ctrlPr>
                                <a:rPr lang="en-US" i="1">
                                  <a:latin typeface="Cambria Math" panose="02040503050406030204" pitchFamily="18" charset="0"/>
                                </a:rPr>
                              </m:ctrlPr>
                            </m:sSubPr>
                            <m:e>
                              <m:r>
                                <a:rPr lang="en-US" i="1">
                                  <a:latin typeface="Cambria Math" panose="02040503050406030204" pitchFamily="18" charset="0"/>
                                </a:rPr>
                                <m:t>𝐹𝐶𝐹𝐸</m:t>
                              </m:r>
                            </m:e>
                            <m:sub>
                              <m:r>
                                <a:rPr lang="en-US" i="1">
                                  <a:latin typeface="Cambria Math" panose="02040503050406030204" pitchFamily="18" charset="0"/>
                                </a:rPr>
                                <m:t>𝑡</m:t>
                              </m:r>
                            </m:sub>
                          </m:sSub>
                          <m:r>
                            <a:rPr lang="en-US" i="1">
                              <a:latin typeface="Cambria Math" panose="02040503050406030204" pitchFamily="18" charset="0"/>
                            </a:rPr>
                            <m:t>(1+</m:t>
                          </m:r>
                          <m:sSub>
                            <m:sSubPr>
                              <m:ctrlPr>
                                <a:rPr lang="en-US" i="1">
                                  <a:latin typeface="Cambria Math" panose="02040503050406030204" pitchFamily="18" charset="0"/>
                                </a:rPr>
                              </m:ctrlPr>
                            </m:sSubPr>
                            <m:e>
                              <m:r>
                                <a:rPr lang="en-US" i="1">
                                  <a:latin typeface="Cambria Math" panose="02040503050406030204" pitchFamily="18" charset="0"/>
                                </a:rPr>
                                <m:t>𝑔</m:t>
                              </m:r>
                            </m:e>
                            <m:sub>
                              <m:r>
                                <a:rPr lang="en-US" i="1">
                                  <a:latin typeface="Cambria Math" panose="02040503050406030204" pitchFamily="18" charset="0"/>
                                </a:rPr>
                                <m:t>𝐹𝐶𝐹𝐸</m:t>
                              </m:r>
                            </m:sub>
                          </m:sSub>
                          <m:r>
                            <a:rPr lang="en-US" i="1">
                              <a:latin typeface="Cambria Math" panose="02040503050406030204" pitchFamily="18" charset="0"/>
                            </a:rPr>
                            <m:t>)</m:t>
                          </m:r>
                        </m:num>
                        <m:den>
                          <m:sSub>
                            <m:sSubPr>
                              <m:ctrlPr>
                                <a:rPr lang="en-US" i="1">
                                  <a:latin typeface="Cambria Math" panose="02040503050406030204" pitchFamily="18" charset="0"/>
                                </a:rPr>
                              </m:ctrlPr>
                            </m:sSubPr>
                            <m:e>
                              <m:r>
                                <a:rPr lang="en-US" i="1">
                                  <a:latin typeface="Cambria Math" panose="02040503050406030204" pitchFamily="18" charset="0"/>
                                </a:rPr>
                                <m:t>𝑘</m:t>
                              </m:r>
                            </m:e>
                            <m:sub>
                              <m:r>
                                <a:rPr lang="en-US" i="1">
                                  <a:latin typeface="Cambria Math" panose="02040503050406030204" pitchFamily="18" charset="0"/>
                                </a:rPr>
                                <m:t>𝑒</m:t>
                              </m:r>
                            </m:sub>
                          </m:sSub>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𝑔</m:t>
                              </m:r>
                            </m:e>
                            <m:sub>
                              <m:r>
                                <a:rPr lang="en-US" i="1">
                                  <a:latin typeface="Cambria Math" panose="02040503050406030204" pitchFamily="18" charset="0"/>
                                </a:rPr>
                                <m:t>𝐹𝐶𝐹𝐸</m:t>
                              </m:r>
                            </m:sub>
                          </m:sSub>
                        </m:den>
                      </m:f>
                    </m:oMath>
                  </m:oMathPara>
                </a14:m>
                <a:endParaRPr lang="en-US" dirty="0"/>
              </a:p>
              <a:p>
                <a:r>
                  <a:rPr lang="en-US" sz="3600" dirty="0"/>
                  <a:t>In this free cash flow model, we do </a:t>
                </a:r>
                <a:r>
                  <a:rPr lang="en-US" sz="3600" i="1" dirty="0"/>
                  <a:t>not</a:t>
                </a:r>
                <a:r>
                  <a:rPr lang="en-US" sz="3600" dirty="0"/>
                  <a:t> need to subtract the value of the firm’s debt from the above value, and the cash flows are discounted at the firm’s return on equity</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825625"/>
                <a:ext cx="10515600" cy="4667250"/>
              </a:xfrm>
              <a:blipFill>
                <a:blip r:embed="rId3"/>
                <a:stretch>
                  <a:fillRect l="-1043" t="-3525"/>
                </a:stretch>
              </a:blipFill>
            </p:spPr>
            <p:txBody>
              <a:bodyPr/>
              <a:lstStyle/>
              <a:p>
                <a:r>
                  <a:rPr lang="en-US">
                    <a:noFill/>
                  </a:rPr>
                  <a:t> </a:t>
                </a:r>
              </a:p>
            </p:txBody>
          </p:sp>
        </mc:Fallback>
      </mc:AlternateContent>
    </p:spTree>
    <p:extLst>
      <p:ext uri="{BB962C8B-B14F-4D97-AF65-F5344CB8AC3E}">
        <p14:creationId xmlns:p14="http://schemas.microsoft.com/office/powerpoint/2010/main" val="1527710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Calculating Free Cash Flow to Equity (FCFE)</a:t>
            </a:r>
          </a:p>
        </p:txBody>
      </p:sp>
      <p:sp>
        <p:nvSpPr>
          <p:cNvPr id="3" name="Content Placeholder 2"/>
          <p:cNvSpPr>
            <a:spLocks noGrp="1"/>
          </p:cNvSpPr>
          <p:nvPr>
            <p:ph idx="1"/>
          </p:nvPr>
        </p:nvSpPr>
        <p:spPr/>
        <p:txBody>
          <a:bodyPr>
            <a:normAutofit/>
          </a:bodyPr>
          <a:lstStyle/>
          <a:p>
            <a:r>
              <a:rPr lang="en-US" dirty="0"/>
              <a:t>The free cash flow to equity (FCFE) of a company must be calculated using information from the firm’s financial statements:</a:t>
            </a:r>
          </a:p>
          <a:p>
            <a:endParaRPr lang="en-US" dirty="0"/>
          </a:p>
          <a:p>
            <a:endParaRPr lang="en-US" dirty="0"/>
          </a:p>
        </p:txBody>
      </p:sp>
      <p:pic>
        <p:nvPicPr>
          <p:cNvPr id="6" name="Picture 5" descr="si5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95367" y="2763835"/>
            <a:ext cx="7401263" cy="365760"/>
          </a:xfrm>
          <a:prstGeom prst="rect">
            <a:avLst/>
          </a:prstGeom>
          <a:noFill/>
          <a:ln>
            <a:noFill/>
          </a:ln>
        </p:spPr>
      </p:pic>
      <p:pic>
        <p:nvPicPr>
          <p:cNvPr id="4" name="Picture 3"/>
          <p:cNvPicPr>
            <a:picLocks noChangeAspect="1"/>
          </p:cNvPicPr>
          <p:nvPr/>
        </p:nvPicPr>
        <p:blipFill rotWithShape="1">
          <a:blip r:embed="rId4"/>
          <a:srcRect r="47651"/>
          <a:stretch/>
        </p:blipFill>
        <p:spPr>
          <a:xfrm>
            <a:off x="3613451" y="3555999"/>
            <a:ext cx="4965096" cy="1828800"/>
          </a:xfrm>
          <a:prstGeom prst="rect">
            <a:avLst/>
          </a:prstGeom>
        </p:spPr>
      </p:pic>
    </p:spTree>
    <p:extLst>
      <p:ext uri="{BB962C8B-B14F-4D97-AF65-F5344CB8AC3E}">
        <p14:creationId xmlns:p14="http://schemas.microsoft.com/office/powerpoint/2010/main" val="18398983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Valuation – Earnings</a:t>
            </a:r>
          </a:p>
        </p:txBody>
      </p:sp>
      <p:sp>
        <p:nvSpPr>
          <p:cNvPr id="3" name="Content Placeholder 2"/>
          <p:cNvSpPr>
            <a:spLocks noGrp="1"/>
          </p:cNvSpPr>
          <p:nvPr>
            <p:ph idx="1"/>
          </p:nvPr>
        </p:nvSpPr>
        <p:spPr/>
        <p:txBody>
          <a:bodyPr>
            <a:normAutofit lnSpcReduction="10000"/>
          </a:bodyPr>
          <a:lstStyle/>
          <a:p>
            <a:r>
              <a:rPr lang="en-US" dirty="0"/>
              <a:t>An earnings-based valuation model is middle ground between DDM and a DCF model (either FCFF or FCFE).  This model discounts EPS:</a:t>
            </a:r>
          </a:p>
          <a:p>
            <a:endParaRPr lang="en-US" dirty="0"/>
          </a:p>
          <a:p>
            <a:endParaRPr lang="en-US" dirty="0"/>
          </a:p>
          <a:p>
            <a:r>
              <a:rPr lang="en-US" dirty="0"/>
              <a:t>Like the other models, this can be simplified to:</a:t>
            </a:r>
          </a:p>
          <a:p>
            <a:endParaRPr lang="en-US" dirty="0"/>
          </a:p>
          <a:p>
            <a:endParaRPr lang="en-US" dirty="0"/>
          </a:p>
          <a:p>
            <a:r>
              <a:rPr lang="en-US" dirty="0"/>
              <a:t>This model will yield the same value of the equity as the DCF if the market value of debt is accurate and the after-tax value of depreciation is equal to the firms cap. ex. over time.</a:t>
            </a:r>
          </a:p>
        </p:txBody>
      </p:sp>
      <p:pic>
        <p:nvPicPr>
          <p:cNvPr id="4" name="Picture 3" descr="si64"/>
          <p:cNvPicPr>
            <a:picLocks noChangeAspect="1"/>
          </p:cNvPicPr>
          <p:nvPr/>
        </p:nvPicPr>
        <p:blipFill rotWithShape="1">
          <a:blip r:embed="rId3">
            <a:extLst>
              <a:ext uri="{28A0092B-C50C-407E-A947-70E740481C1C}">
                <a14:useLocalDpi xmlns:a14="http://schemas.microsoft.com/office/drawing/2010/main" val="0"/>
              </a:ext>
            </a:extLst>
          </a:blip>
          <a:srcRect r="11586"/>
          <a:stretch/>
        </p:blipFill>
        <p:spPr bwMode="auto">
          <a:xfrm>
            <a:off x="2370928" y="2540715"/>
            <a:ext cx="7450139" cy="822960"/>
          </a:xfrm>
          <a:prstGeom prst="rect">
            <a:avLst/>
          </a:prstGeom>
          <a:noFill/>
          <a:ln>
            <a:noFill/>
          </a:ln>
        </p:spPr>
      </p:pic>
      <p:pic>
        <p:nvPicPr>
          <p:cNvPr id="5" name="Picture 4" descr="si6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901703" y="4078764"/>
            <a:ext cx="2388591" cy="822960"/>
          </a:xfrm>
          <a:prstGeom prst="rect">
            <a:avLst/>
          </a:prstGeom>
          <a:noFill/>
          <a:ln>
            <a:noFill/>
          </a:ln>
        </p:spPr>
      </p:pic>
    </p:spTree>
    <p:extLst>
      <p:ext uri="{BB962C8B-B14F-4D97-AF65-F5344CB8AC3E}">
        <p14:creationId xmlns:p14="http://schemas.microsoft.com/office/powerpoint/2010/main" val="42071281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Steps to Using the Earnings model</a:t>
            </a:r>
          </a:p>
        </p:txBody>
      </p:sp>
      <p:sp>
        <p:nvSpPr>
          <p:cNvPr id="3" name="Content Placeholder 2"/>
          <p:cNvSpPr>
            <a:spLocks noGrp="1"/>
          </p:cNvSpPr>
          <p:nvPr>
            <p:ph idx="1"/>
          </p:nvPr>
        </p:nvSpPr>
        <p:spPr>
          <a:xfrm>
            <a:off x="838200" y="1825624"/>
            <a:ext cx="10515600" cy="4651375"/>
          </a:xfrm>
        </p:spPr>
        <p:txBody>
          <a:bodyPr>
            <a:normAutofit/>
          </a:bodyPr>
          <a:lstStyle/>
          <a:p>
            <a:pPr marL="514350" lvl="0" indent="-514350">
              <a:buFont typeface="+mj-lt"/>
              <a:buAutoNum type="arabicPeriod"/>
            </a:pPr>
            <a:r>
              <a:rPr lang="en-US" dirty="0"/>
              <a:t>Forecast each year’s earnings over the near term (e.g., the next 5 years).</a:t>
            </a:r>
          </a:p>
          <a:p>
            <a:pPr marL="514350" lvl="0" indent="-514350">
              <a:buFont typeface="+mj-lt"/>
              <a:buAutoNum type="arabicPeriod"/>
            </a:pPr>
            <a:r>
              <a:rPr lang="en-US" dirty="0"/>
              <a:t>Estimate an average terminal growth rate of earnings beyond the near term (e.g., beyond the next 5 years).</a:t>
            </a:r>
          </a:p>
          <a:p>
            <a:pPr marL="514350" lvl="0" indent="-514350">
              <a:buFont typeface="+mj-lt"/>
              <a:buAutoNum type="arabicPeriod"/>
            </a:pPr>
            <a:r>
              <a:rPr lang="en-US" dirty="0"/>
              <a:t>Estimate the firm’s cost of equity capital to be used as the discount rate.</a:t>
            </a:r>
          </a:p>
          <a:p>
            <a:pPr marL="514350" lvl="0" indent="-514350">
              <a:buFont typeface="+mj-lt"/>
              <a:buAutoNum type="arabicPeriod"/>
            </a:pPr>
            <a:r>
              <a:rPr lang="en-US" dirty="0"/>
              <a:t>Discount the earnings in step 2 to find the terminal value of the stock at the beginning of the terminal growth stage.</a:t>
            </a:r>
          </a:p>
          <a:p>
            <a:pPr marL="514350" lvl="0" indent="-514350">
              <a:buFont typeface="+mj-lt"/>
              <a:buAutoNum type="arabicPeriod"/>
            </a:pPr>
            <a:r>
              <a:rPr lang="en-US" dirty="0"/>
              <a:t>Discount the terminal value and the earnings during the abnormal growth stage to find the intrinsic value of the firm’s stock.</a:t>
            </a:r>
          </a:p>
          <a:p>
            <a:endParaRPr lang="en-US" dirty="0"/>
          </a:p>
        </p:txBody>
      </p:sp>
    </p:spTree>
    <p:extLst>
      <p:ext uri="{BB962C8B-B14F-4D97-AF65-F5344CB8AC3E}">
        <p14:creationId xmlns:p14="http://schemas.microsoft.com/office/powerpoint/2010/main" val="31783963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Market Valuation Measures</a:t>
            </a:r>
          </a:p>
        </p:txBody>
      </p:sp>
      <p:sp>
        <p:nvSpPr>
          <p:cNvPr id="3" name="Content Placeholder 2"/>
          <p:cNvSpPr>
            <a:spLocks noGrp="1"/>
          </p:cNvSpPr>
          <p:nvPr>
            <p:ph idx="1"/>
          </p:nvPr>
        </p:nvSpPr>
        <p:spPr>
          <a:xfrm>
            <a:off x="838200" y="1825624"/>
            <a:ext cx="10515600" cy="4905376"/>
          </a:xfrm>
        </p:spPr>
        <p:txBody>
          <a:bodyPr>
            <a:normAutofit fontScale="92500" lnSpcReduction="10000"/>
          </a:bodyPr>
          <a:lstStyle/>
          <a:p>
            <a:r>
              <a:rPr lang="en-US" sz="3000" dirty="0"/>
              <a:t>Market valuation measures (or ratios) are often used by analysts to value a stock relative to other stocks.</a:t>
            </a:r>
          </a:p>
          <a:p>
            <a:endParaRPr lang="en-US" sz="2600" dirty="0"/>
          </a:p>
          <a:p>
            <a:r>
              <a:rPr lang="en-US" sz="3000" dirty="0"/>
              <a:t>There are a number of valuation measures:</a:t>
            </a:r>
          </a:p>
          <a:p>
            <a:pPr lvl="1"/>
            <a:r>
              <a:rPr lang="en-US" dirty="0"/>
              <a:t>Price-to-Earnings</a:t>
            </a:r>
          </a:p>
          <a:p>
            <a:pPr lvl="1"/>
            <a:r>
              <a:rPr lang="en-US" dirty="0"/>
              <a:t>Price-to-Sales</a:t>
            </a:r>
          </a:p>
          <a:p>
            <a:pPr lvl="1"/>
            <a:r>
              <a:rPr lang="en-US" dirty="0"/>
              <a:t>Price-to-Cash Flow</a:t>
            </a:r>
          </a:p>
          <a:p>
            <a:pPr lvl="1"/>
            <a:r>
              <a:rPr lang="en-US" dirty="0"/>
              <a:t>Price-to-Book</a:t>
            </a:r>
          </a:p>
          <a:p>
            <a:endParaRPr lang="en-US" sz="2600" dirty="0"/>
          </a:p>
          <a:p>
            <a:r>
              <a:rPr lang="en-US" sz="3000" dirty="0"/>
              <a:t>A firm’s cost of equity, cost of capital, and growth rates used in the previous models can be used in the market valuation measures formulas, and the results can be compared with the actual ratios in the market.</a:t>
            </a:r>
          </a:p>
        </p:txBody>
      </p:sp>
    </p:spTree>
    <p:extLst>
      <p:ext uri="{BB962C8B-B14F-4D97-AF65-F5344CB8AC3E}">
        <p14:creationId xmlns:p14="http://schemas.microsoft.com/office/powerpoint/2010/main" val="37458755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Summary </a:t>
            </a:r>
            <a:r>
              <a:rPr lang="en-US" i="1"/>
              <a:t>of Valuation Models</a:t>
            </a:r>
            <a:endParaRPr lang="en-US" i="1" dirty="0"/>
          </a:p>
        </p:txBody>
      </p:sp>
      <p:sp>
        <p:nvSpPr>
          <p:cNvPr id="3" name="Content Placeholder 2"/>
          <p:cNvSpPr>
            <a:spLocks noGrp="1"/>
          </p:cNvSpPr>
          <p:nvPr>
            <p:ph idx="1"/>
          </p:nvPr>
        </p:nvSpPr>
        <p:spPr>
          <a:xfrm>
            <a:off x="838200" y="1825624"/>
            <a:ext cx="10515600" cy="4905376"/>
          </a:xfrm>
        </p:spPr>
        <p:txBody>
          <a:bodyPr>
            <a:normAutofit fontScale="85000" lnSpcReduction="20000"/>
          </a:bodyPr>
          <a:lstStyle/>
          <a:p>
            <a:pPr lvl="0"/>
            <a:r>
              <a:rPr lang="en-US" dirty="0"/>
              <a:t>Security analysis is the driving force in security selection.</a:t>
            </a:r>
          </a:p>
          <a:p>
            <a:pPr lvl="0"/>
            <a:r>
              <a:rPr lang="en-US" dirty="0"/>
              <a:t>The role of security analysis in an investment process should be consistent with the strategy’s investment philosophy and process (see chapter 1).</a:t>
            </a:r>
          </a:p>
          <a:p>
            <a:pPr lvl="0"/>
            <a:r>
              <a:rPr lang="en-US" dirty="0"/>
              <a:t>Quantitative models can be used to screen securities for further research and analysis or to rank securities as part of a quantitative security selection model.</a:t>
            </a:r>
          </a:p>
          <a:p>
            <a:pPr lvl="0"/>
            <a:r>
              <a:rPr lang="en-US" dirty="0"/>
              <a:t>Company analysis is a part of, but not equivalent to, security analysis. A good company is not necessarily a good investment.</a:t>
            </a:r>
          </a:p>
          <a:p>
            <a:pPr lvl="0"/>
            <a:r>
              <a:rPr lang="en-US" dirty="0"/>
              <a:t>The goal of security valuation is to determine the intrinsic value of a firm’s stock.</a:t>
            </a:r>
          </a:p>
          <a:p>
            <a:pPr lvl="0"/>
            <a:r>
              <a:rPr lang="en-US" dirty="0"/>
              <a:t>The Dividend Discount Model uses a stock’s dividends as the future cash flows that are relevant to the security’s intrinsic value.</a:t>
            </a:r>
          </a:p>
          <a:p>
            <a:pPr lvl="0"/>
            <a:r>
              <a:rPr lang="en-US" dirty="0"/>
              <a:t>The Discounted Cash Flow model and its variants use the future cash flows to the firm in calculating the intrinsic value.</a:t>
            </a:r>
          </a:p>
          <a:p>
            <a:pPr lvl="0"/>
            <a:r>
              <a:rPr lang="en-US" dirty="0"/>
              <a:t>Market valuation measures, such as P/E, P/S, and P/CF are motivated by and related to theoretical valuation models.</a:t>
            </a:r>
          </a:p>
        </p:txBody>
      </p:sp>
    </p:spTree>
    <p:extLst>
      <p:ext uri="{BB962C8B-B14F-4D97-AF65-F5344CB8AC3E}">
        <p14:creationId xmlns:p14="http://schemas.microsoft.com/office/powerpoint/2010/main" val="1549791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Stock Selection</a:t>
            </a:r>
          </a:p>
        </p:txBody>
      </p:sp>
      <p:sp>
        <p:nvSpPr>
          <p:cNvPr id="3" name="Content Placeholder 2"/>
          <p:cNvSpPr>
            <a:spLocks noGrp="1"/>
          </p:cNvSpPr>
          <p:nvPr>
            <p:ph idx="1"/>
          </p:nvPr>
        </p:nvSpPr>
        <p:spPr/>
        <p:txBody>
          <a:bodyPr/>
          <a:lstStyle/>
          <a:p>
            <a:r>
              <a:rPr lang="en-US" dirty="0"/>
              <a:t>This chapter focuses on selection of stocks for a portfolio</a:t>
            </a:r>
          </a:p>
          <a:p>
            <a:endParaRPr lang="en-US" dirty="0"/>
          </a:p>
          <a:p>
            <a:r>
              <a:rPr lang="en-US" dirty="0"/>
              <a:t>The construction of the portfolio is covered in later chapters</a:t>
            </a:r>
          </a:p>
          <a:p>
            <a:endParaRPr lang="en-US" dirty="0"/>
          </a:p>
          <a:p>
            <a:r>
              <a:rPr lang="en-US" dirty="0"/>
              <a:t>Stock selection involves:</a:t>
            </a:r>
          </a:p>
          <a:p>
            <a:pPr lvl="1"/>
            <a:r>
              <a:rPr lang="en-US" dirty="0"/>
              <a:t>Quantitative Analysis – using security characteristics, factors, or variables to narrow down the universe of stock for further in-depth research</a:t>
            </a:r>
          </a:p>
          <a:p>
            <a:pPr lvl="1"/>
            <a:r>
              <a:rPr lang="en-US" dirty="0"/>
              <a:t>Security Analysis (or fundamental analysis) – attempts to identify mispriced securities by comparing a firm’s intrinsic value to its market price</a:t>
            </a:r>
          </a:p>
        </p:txBody>
      </p:sp>
    </p:spTree>
    <p:extLst>
      <p:ext uri="{BB962C8B-B14F-4D97-AF65-F5344CB8AC3E}">
        <p14:creationId xmlns:p14="http://schemas.microsoft.com/office/powerpoint/2010/main" val="23400288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Financial Statement Analysis</a:t>
            </a:r>
          </a:p>
        </p:txBody>
      </p:sp>
      <p:sp>
        <p:nvSpPr>
          <p:cNvPr id="3" name="Content Placeholder 2"/>
          <p:cNvSpPr>
            <a:spLocks noGrp="1"/>
          </p:cNvSpPr>
          <p:nvPr>
            <p:ph idx="1"/>
          </p:nvPr>
        </p:nvSpPr>
        <p:spPr>
          <a:xfrm>
            <a:off x="838200" y="1825624"/>
            <a:ext cx="10515600" cy="4905376"/>
          </a:xfrm>
        </p:spPr>
        <p:txBody>
          <a:bodyPr>
            <a:normAutofit/>
          </a:bodyPr>
          <a:lstStyle/>
          <a:p>
            <a:r>
              <a:rPr lang="en-US" sz="3000" dirty="0"/>
              <a:t>It is very important to analyze a company’s financial statements to assess the financial health of a potential investment.</a:t>
            </a:r>
          </a:p>
          <a:p>
            <a:endParaRPr lang="en-US" sz="2600" dirty="0"/>
          </a:p>
          <a:p>
            <a:r>
              <a:rPr lang="en-US" sz="3000" dirty="0"/>
              <a:t>Can help determine whether a firm is a “good” or “bad” company.</a:t>
            </a:r>
            <a:endParaRPr lang="en-US" dirty="0"/>
          </a:p>
          <a:p>
            <a:endParaRPr lang="en-US" sz="2600" dirty="0"/>
          </a:p>
          <a:p>
            <a:r>
              <a:rPr lang="en-US" sz="3000" dirty="0"/>
              <a:t>Three primary financial statements:</a:t>
            </a:r>
          </a:p>
          <a:p>
            <a:pPr lvl="1"/>
            <a:r>
              <a:rPr lang="en-US" sz="2600" dirty="0"/>
              <a:t>Income statement</a:t>
            </a:r>
          </a:p>
          <a:p>
            <a:pPr lvl="1"/>
            <a:r>
              <a:rPr lang="en-US" sz="2600" dirty="0"/>
              <a:t>Balance sheet</a:t>
            </a:r>
          </a:p>
          <a:p>
            <a:pPr lvl="1"/>
            <a:r>
              <a:rPr lang="en-US" sz="2600" dirty="0"/>
              <a:t>Statement of cash flows (which is not free cash flows, used above)</a:t>
            </a:r>
          </a:p>
        </p:txBody>
      </p:sp>
    </p:spTree>
    <p:extLst>
      <p:ext uri="{BB962C8B-B14F-4D97-AF65-F5344CB8AC3E}">
        <p14:creationId xmlns:p14="http://schemas.microsoft.com/office/powerpoint/2010/main" val="42061545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Financial Statement Ratios</a:t>
            </a:r>
          </a:p>
        </p:txBody>
      </p:sp>
      <p:sp>
        <p:nvSpPr>
          <p:cNvPr id="3" name="Content Placeholder 2"/>
          <p:cNvSpPr>
            <a:spLocks noGrp="1"/>
          </p:cNvSpPr>
          <p:nvPr>
            <p:ph idx="1"/>
          </p:nvPr>
        </p:nvSpPr>
        <p:spPr>
          <a:xfrm>
            <a:off x="838200" y="1825624"/>
            <a:ext cx="10515600" cy="4905376"/>
          </a:xfrm>
        </p:spPr>
        <p:txBody>
          <a:bodyPr>
            <a:normAutofit lnSpcReduction="10000"/>
          </a:bodyPr>
          <a:lstStyle/>
          <a:p>
            <a:r>
              <a:rPr lang="en-US" dirty="0"/>
              <a:t>Ratios are compared within a single firm over time or to ratios of the industry or competitors at a point in time.</a:t>
            </a:r>
          </a:p>
          <a:p>
            <a:endParaRPr lang="en-US" dirty="0"/>
          </a:p>
          <a:p>
            <a:r>
              <a:rPr lang="en-US" dirty="0"/>
              <a:t>They allow a relative measure of a firm’s financial health and allow the analyst to remove effects of differences in firm size.</a:t>
            </a:r>
          </a:p>
          <a:p>
            <a:endParaRPr lang="en-US" dirty="0"/>
          </a:p>
          <a:p>
            <a:r>
              <a:rPr lang="en-US" dirty="0"/>
              <a:t>Five categories of financial ratios:</a:t>
            </a:r>
          </a:p>
          <a:p>
            <a:pPr lvl="1"/>
            <a:r>
              <a:rPr lang="en-US" sz="2600" dirty="0"/>
              <a:t>Liquidity ratios (or short-term solvency)</a:t>
            </a:r>
          </a:p>
          <a:p>
            <a:pPr lvl="1"/>
            <a:r>
              <a:rPr lang="en-US" sz="2600" dirty="0"/>
              <a:t>Activity ratios (or asset utilization or turnover)</a:t>
            </a:r>
          </a:p>
          <a:p>
            <a:pPr lvl="1"/>
            <a:r>
              <a:rPr lang="en-US" sz="2600" dirty="0"/>
              <a:t>Leverage ratios (or long-term solvency)</a:t>
            </a:r>
          </a:p>
          <a:p>
            <a:pPr lvl="1"/>
            <a:r>
              <a:rPr lang="en-US" sz="2600" dirty="0"/>
              <a:t>Profitability ratios</a:t>
            </a:r>
          </a:p>
          <a:p>
            <a:pPr lvl="1"/>
            <a:r>
              <a:rPr lang="en-US" sz="2600" dirty="0"/>
              <a:t>Market-based ratios</a:t>
            </a:r>
          </a:p>
        </p:txBody>
      </p:sp>
    </p:spTree>
    <p:extLst>
      <p:ext uri="{BB962C8B-B14F-4D97-AF65-F5344CB8AC3E}">
        <p14:creationId xmlns:p14="http://schemas.microsoft.com/office/powerpoint/2010/main" val="39941202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Industry Analysis</a:t>
            </a:r>
          </a:p>
        </p:txBody>
      </p:sp>
      <p:sp>
        <p:nvSpPr>
          <p:cNvPr id="3" name="Content Placeholder 2"/>
          <p:cNvSpPr>
            <a:spLocks noGrp="1"/>
          </p:cNvSpPr>
          <p:nvPr>
            <p:ph idx="1"/>
          </p:nvPr>
        </p:nvSpPr>
        <p:spPr>
          <a:xfrm>
            <a:off x="838200" y="1825624"/>
            <a:ext cx="10515600" cy="4905376"/>
          </a:xfrm>
        </p:spPr>
        <p:txBody>
          <a:bodyPr>
            <a:normAutofit/>
          </a:bodyPr>
          <a:lstStyle/>
          <a:p>
            <a:r>
              <a:rPr lang="en-US" dirty="0"/>
              <a:t>Industry analysis is an important component of overall stock analysis. The sector or industry in which a company operates will contribute a large degree to its performance.</a:t>
            </a:r>
          </a:p>
          <a:p>
            <a:endParaRPr lang="en-US" dirty="0"/>
          </a:p>
          <a:p>
            <a:r>
              <a:rPr lang="en-US" dirty="0"/>
              <a:t>NAICS and SIC codes can help an analyst classify stocks into industries and determine competitors.</a:t>
            </a:r>
          </a:p>
          <a:p>
            <a:endParaRPr lang="en-US" dirty="0"/>
          </a:p>
          <a:p>
            <a:r>
              <a:rPr lang="en-US" dirty="0"/>
              <a:t>Industry analysis often leads to sector rotation related strategies:</a:t>
            </a:r>
          </a:p>
          <a:p>
            <a:pPr lvl="1"/>
            <a:r>
              <a:rPr lang="en-US" sz="2600" dirty="0"/>
              <a:t>Increasing weight of stocks in industries that are forecasted to do well</a:t>
            </a:r>
          </a:p>
          <a:p>
            <a:pPr lvl="1"/>
            <a:r>
              <a:rPr lang="en-US" sz="2600" dirty="0"/>
              <a:t>Decreasing weight </a:t>
            </a:r>
            <a:r>
              <a:rPr lang="en-US" sz="2600"/>
              <a:t>of stocks in </a:t>
            </a:r>
            <a:r>
              <a:rPr lang="en-US" sz="2600" dirty="0"/>
              <a:t>industries that are forecasted to do poorly</a:t>
            </a:r>
          </a:p>
        </p:txBody>
      </p:sp>
    </p:spTree>
    <p:extLst>
      <p:ext uri="{BB962C8B-B14F-4D97-AF65-F5344CB8AC3E}">
        <p14:creationId xmlns:p14="http://schemas.microsoft.com/office/powerpoint/2010/main" val="3770119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Typical Steps in Selecting Equities for a Portfolio</a:t>
            </a:r>
          </a:p>
        </p:txBody>
      </p:sp>
      <p:sp>
        <p:nvSpPr>
          <p:cNvPr id="3" name="Content Placeholder 2"/>
          <p:cNvSpPr>
            <a:spLocks noGrp="1"/>
          </p:cNvSpPr>
          <p:nvPr>
            <p:ph idx="1"/>
          </p:nvPr>
        </p:nvSpPr>
        <p:spPr>
          <a:xfrm>
            <a:off x="838200" y="1825624"/>
            <a:ext cx="10515600" cy="4664075"/>
          </a:xfrm>
        </p:spPr>
        <p:txBody>
          <a:bodyPr>
            <a:normAutofit fontScale="62500" lnSpcReduction="20000"/>
          </a:bodyPr>
          <a:lstStyle/>
          <a:p>
            <a:pPr marL="514350" lvl="0" indent="-514350">
              <a:buFont typeface="+mj-lt"/>
              <a:buAutoNum type="arabicPeriod"/>
            </a:pPr>
            <a:r>
              <a:rPr lang="en-US" sz="3200" dirty="0"/>
              <a:t>Eligible Universe:</a:t>
            </a:r>
          </a:p>
          <a:p>
            <a:pPr marL="971550" lvl="1" indent="-514350">
              <a:buFont typeface="+mj-lt"/>
              <a:buAutoNum type="alphaLcParenR"/>
            </a:pPr>
            <a:r>
              <a:rPr lang="en-US" sz="3200" dirty="0"/>
              <a:t>Determine the appropriate benchmark.</a:t>
            </a:r>
          </a:p>
          <a:p>
            <a:pPr marL="971550" lvl="1" indent="-514350">
              <a:buFont typeface="+mj-lt"/>
              <a:buAutoNum type="alphaLcParenR"/>
            </a:pPr>
            <a:r>
              <a:rPr lang="en-US" sz="3200" dirty="0"/>
              <a:t>Pick a universe of stocks based on that benchmark.</a:t>
            </a:r>
          </a:p>
          <a:p>
            <a:pPr marL="514350" lvl="0" indent="-514350">
              <a:buFont typeface="+mj-lt"/>
              <a:buAutoNum type="arabicPeriod"/>
            </a:pPr>
            <a:r>
              <a:rPr lang="en-US" sz="3200" dirty="0"/>
              <a:t>Sector or Factor Allocation and Security Selection:</a:t>
            </a:r>
          </a:p>
          <a:p>
            <a:pPr marL="971550" lvl="1" indent="-514350">
              <a:buFont typeface="+mj-lt"/>
              <a:buAutoNum type="alphaLcParenR"/>
            </a:pPr>
            <a:r>
              <a:rPr lang="en-US" sz="3200" dirty="0"/>
              <a:t>Decide how to deal with macroeconomic or sector weightings.</a:t>
            </a:r>
          </a:p>
          <a:p>
            <a:pPr marL="971550" lvl="1" indent="-514350">
              <a:buFont typeface="+mj-lt"/>
              <a:buAutoNum type="alphaLcParenR"/>
            </a:pPr>
            <a:r>
              <a:rPr lang="en-US" sz="3200" dirty="0"/>
              <a:t>If actively weighting sectors, choose factors to research.</a:t>
            </a:r>
          </a:p>
          <a:p>
            <a:pPr marL="971550" lvl="1" indent="-514350">
              <a:buFont typeface="+mj-lt"/>
              <a:buAutoNum type="alphaLcParenR"/>
            </a:pPr>
            <a:r>
              <a:rPr lang="en-US" sz="3200" dirty="0"/>
              <a:t>Determine how to rank stocks within the portfolio or sector.</a:t>
            </a:r>
          </a:p>
          <a:p>
            <a:pPr marL="971550" lvl="1" indent="-514350">
              <a:buFont typeface="+mj-lt"/>
              <a:buAutoNum type="alphaLcParenR"/>
            </a:pPr>
            <a:r>
              <a:rPr lang="en-US" sz="3200" dirty="0"/>
              <a:t>Quantitative: Build a quantitative model:</a:t>
            </a:r>
          </a:p>
          <a:p>
            <a:pPr lvl="2"/>
            <a:r>
              <a:rPr lang="en-US" sz="3200" dirty="0"/>
              <a:t>Determine factors that cause stocks to outperform.</a:t>
            </a:r>
          </a:p>
          <a:p>
            <a:pPr lvl="2"/>
            <a:r>
              <a:rPr lang="en-US" sz="3200" dirty="0" err="1"/>
              <a:t>Backtest</a:t>
            </a:r>
            <a:r>
              <a:rPr lang="en-US" sz="3200" dirty="0"/>
              <a:t> those factors.</a:t>
            </a:r>
          </a:p>
          <a:p>
            <a:pPr lvl="2"/>
            <a:r>
              <a:rPr lang="en-US" sz="3200" dirty="0"/>
              <a:t>Use those factors to screen or rank stocks.</a:t>
            </a:r>
          </a:p>
          <a:p>
            <a:pPr marL="971550" lvl="1" indent="-514350">
              <a:buFont typeface="+mj-lt"/>
              <a:buAutoNum type="alphaLcParenR"/>
            </a:pPr>
            <a:r>
              <a:rPr lang="en-US" sz="3200" dirty="0"/>
              <a:t>Qualitative: Write a research report:</a:t>
            </a:r>
          </a:p>
          <a:p>
            <a:pPr lvl="2"/>
            <a:r>
              <a:rPr lang="en-US" sz="3200" dirty="0"/>
              <a:t>Determine which factors cause stocks to outperform.</a:t>
            </a:r>
          </a:p>
          <a:p>
            <a:pPr lvl="2"/>
            <a:r>
              <a:rPr lang="en-US" sz="3200" dirty="0"/>
              <a:t>Do research into those areas/factors and determine criteria to compare them.</a:t>
            </a:r>
          </a:p>
          <a:p>
            <a:endParaRPr lang="en-US" dirty="0"/>
          </a:p>
          <a:p>
            <a:pPr marL="0" indent="0">
              <a:buNone/>
            </a:pPr>
            <a:r>
              <a:rPr lang="en-US" dirty="0"/>
              <a:t> </a:t>
            </a:r>
          </a:p>
        </p:txBody>
      </p:sp>
    </p:spTree>
    <p:extLst>
      <p:ext uri="{BB962C8B-B14F-4D97-AF65-F5344CB8AC3E}">
        <p14:creationId xmlns:p14="http://schemas.microsoft.com/office/powerpoint/2010/main" val="2336103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Quantitative Analysis</a:t>
            </a:r>
          </a:p>
        </p:txBody>
      </p:sp>
      <p:sp>
        <p:nvSpPr>
          <p:cNvPr id="3" name="Content Placeholder 2"/>
          <p:cNvSpPr>
            <a:spLocks noGrp="1"/>
          </p:cNvSpPr>
          <p:nvPr>
            <p:ph idx="1"/>
          </p:nvPr>
        </p:nvSpPr>
        <p:spPr/>
        <p:txBody>
          <a:bodyPr/>
          <a:lstStyle/>
          <a:p>
            <a:r>
              <a:rPr lang="en-US" dirty="0"/>
              <a:t>Relies on aspects of a stock that are quantified or quantifiable</a:t>
            </a:r>
            <a:endParaRPr lang="en-US" i="1" dirty="0"/>
          </a:p>
          <a:p>
            <a:endParaRPr lang="en-US" i="1" dirty="0"/>
          </a:p>
          <a:p>
            <a:r>
              <a:rPr lang="en-US" dirty="0"/>
              <a:t>Screens the universe of stocks for those that meet specified quantitative metrics.  The important metrics will be identified by the portfolio manager or student-managed fund and are often fundamental, financial statement</a:t>
            </a:r>
            <a:r>
              <a:rPr lang="en-US"/>
              <a:t>, data.</a:t>
            </a:r>
            <a:endParaRPr lang="en-US" dirty="0"/>
          </a:p>
          <a:p>
            <a:endParaRPr lang="en-US" dirty="0"/>
          </a:p>
          <a:p>
            <a:r>
              <a:rPr lang="en-US" dirty="0"/>
              <a:t>Ranking relative to a firm’s peers is often used in this process.</a:t>
            </a:r>
          </a:p>
        </p:txBody>
      </p:sp>
    </p:spTree>
    <p:extLst>
      <p:ext uri="{BB962C8B-B14F-4D97-AF65-F5344CB8AC3E}">
        <p14:creationId xmlns:p14="http://schemas.microsoft.com/office/powerpoint/2010/main" val="4013702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Security Analysis</a:t>
            </a:r>
          </a:p>
        </p:txBody>
      </p:sp>
      <p:sp>
        <p:nvSpPr>
          <p:cNvPr id="3" name="Content Placeholder 2"/>
          <p:cNvSpPr>
            <a:spLocks noGrp="1"/>
          </p:cNvSpPr>
          <p:nvPr>
            <p:ph idx="1"/>
          </p:nvPr>
        </p:nvSpPr>
        <p:spPr/>
        <p:txBody>
          <a:bodyPr/>
          <a:lstStyle/>
          <a:p>
            <a:r>
              <a:rPr lang="en-US" dirty="0"/>
              <a:t>Also know as Fundamental Analysis, seeks to identify mispriced securities by comparing a stock’s intrinsic value to its market value</a:t>
            </a:r>
            <a:endParaRPr lang="en-US" i="1" dirty="0"/>
          </a:p>
          <a:p>
            <a:endParaRPr lang="en-US" i="1" dirty="0"/>
          </a:p>
          <a:p>
            <a:r>
              <a:rPr lang="en-US" dirty="0"/>
              <a:t>Only relevant in the context of an investment philosophy that states securities are mispriced at times</a:t>
            </a:r>
          </a:p>
          <a:p>
            <a:endParaRPr lang="en-US" dirty="0"/>
          </a:p>
          <a:p>
            <a:r>
              <a:rPr lang="en-US" dirty="0"/>
              <a:t>Seeks to exploit an inefficient market</a:t>
            </a:r>
          </a:p>
        </p:txBody>
      </p:sp>
    </p:spTree>
    <p:extLst>
      <p:ext uri="{BB962C8B-B14F-4D97-AF65-F5344CB8AC3E}">
        <p14:creationId xmlns:p14="http://schemas.microsoft.com/office/powerpoint/2010/main" val="3734668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Security Analysis (cont.)</a:t>
            </a:r>
          </a:p>
        </p:txBody>
      </p:sp>
      <p:sp>
        <p:nvSpPr>
          <p:cNvPr id="3" name="Content Placeholder 2"/>
          <p:cNvSpPr>
            <a:spLocks noGrp="1"/>
          </p:cNvSpPr>
          <p:nvPr>
            <p:ph idx="1"/>
          </p:nvPr>
        </p:nvSpPr>
        <p:spPr/>
        <p:txBody>
          <a:bodyPr>
            <a:normAutofit/>
          </a:bodyPr>
          <a:lstStyle/>
          <a:p>
            <a:r>
              <a:rPr lang="en-US" dirty="0"/>
              <a:t>Security analysis is part science and part art.</a:t>
            </a:r>
          </a:p>
          <a:p>
            <a:endParaRPr lang="en-US" dirty="0"/>
          </a:p>
          <a:p>
            <a:r>
              <a:rPr lang="en-US" dirty="0"/>
              <a:t>The science includes aspects such as: ratio analysis, TVM &amp; cost of capital calculations, discounted dividend and cash flow valuation, etc.</a:t>
            </a:r>
          </a:p>
          <a:p>
            <a:pPr lvl="1"/>
            <a:endParaRPr lang="en-US" sz="2800" dirty="0"/>
          </a:p>
          <a:p>
            <a:r>
              <a:rPr lang="en-US" dirty="0"/>
              <a:t>The art separates good and bad security selection and includes the creative choices, assumptions, and estimates that go into the analysis of the science.</a:t>
            </a:r>
          </a:p>
          <a:p>
            <a:pPr lvl="1"/>
            <a:endParaRPr lang="en-US" i="1" dirty="0"/>
          </a:p>
        </p:txBody>
      </p:sp>
    </p:spTree>
    <p:extLst>
      <p:ext uri="{BB962C8B-B14F-4D97-AF65-F5344CB8AC3E}">
        <p14:creationId xmlns:p14="http://schemas.microsoft.com/office/powerpoint/2010/main" val="2686669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Company Analysis</a:t>
            </a:r>
          </a:p>
        </p:txBody>
      </p:sp>
      <p:sp>
        <p:nvSpPr>
          <p:cNvPr id="3" name="Content Placeholder 2"/>
          <p:cNvSpPr>
            <a:spLocks noGrp="1"/>
          </p:cNvSpPr>
          <p:nvPr>
            <p:ph idx="1"/>
          </p:nvPr>
        </p:nvSpPr>
        <p:spPr>
          <a:xfrm>
            <a:off x="838200" y="1825624"/>
            <a:ext cx="10515600" cy="4676775"/>
          </a:xfrm>
        </p:spPr>
        <p:txBody>
          <a:bodyPr>
            <a:normAutofit lnSpcReduction="10000"/>
          </a:bodyPr>
          <a:lstStyle/>
          <a:p>
            <a:r>
              <a:rPr lang="en-US" dirty="0"/>
              <a:t>The analyst must know the company.</a:t>
            </a:r>
          </a:p>
          <a:p>
            <a:endParaRPr lang="en-US" dirty="0"/>
          </a:p>
          <a:p>
            <a:r>
              <a:rPr lang="en-US" dirty="0"/>
              <a:t>Involves researching any and all aspects of a company that affect its success:</a:t>
            </a:r>
          </a:p>
          <a:p>
            <a:pPr lvl="1"/>
            <a:r>
              <a:rPr lang="en-US" dirty="0"/>
              <a:t>products and services</a:t>
            </a:r>
          </a:p>
          <a:p>
            <a:pPr lvl="1"/>
            <a:r>
              <a:rPr lang="en-US" dirty="0"/>
              <a:t>leadership team</a:t>
            </a:r>
          </a:p>
          <a:p>
            <a:pPr lvl="1"/>
            <a:r>
              <a:rPr lang="en-US" dirty="0"/>
              <a:t>sustainable competitive advantages</a:t>
            </a:r>
          </a:p>
          <a:p>
            <a:pPr lvl="1"/>
            <a:r>
              <a:rPr lang="en-US" dirty="0"/>
              <a:t>Any other area where the firm may be able to generate value</a:t>
            </a:r>
          </a:p>
          <a:p>
            <a:endParaRPr lang="en-US" dirty="0"/>
          </a:p>
          <a:p>
            <a:r>
              <a:rPr lang="en-US" dirty="0"/>
              <a:t>Depends of the investment philosophy and process of the investment manager(s)</a:t>
            </a:r>
          </a:p>
        </p:txBody>
      </p:sp>
    </p:spTree>
    <p:extLst>
      <p:ext uri="{BB962C8B-B14F-4D97-AF65-F5344CB8AC3E}">
        <p14:creationId xmlns:p14="http://schemas.microsoft.com/office/powerpoint/2010/main" val="2145192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A Good Company versus a Good Investment</a:t>
            </a:r>
          </a:p>
        </p:txBody>
      </p:sp>
      <p:sp>
        <p:nvSpPr>
          <p:cNvPr id="3" name="Content Placeholder 2"/>
          <p:cNvSpPr>
            <a:spLocks noGrp="1"/>
          </p:cNvSpPr>
          <p:nvPr>
            <p:ph idx="1"/>
          </p:nvPr>
        </p:nvSpPr>
        <p:spPr/>
        <p:txBody>
          <a:bodyPr/>
          <a:lstStyle/>
          <a:p>
            <a:r>
              <a:rPr lang="en-US" dirty="0"/>
              <a:t>A good company may not be a good investment</a:t>
            </a:r>
          </a:p>
          <a:p>
            <a:endParaRPr lang="en-US" dirty="0"/>
          </a:p>
          <a:p>
            <a:r>
              <a:rPr lang="en-US" dirty="0"/>
              <a:t>Price and value are not the same thing.</a:t>
            </a:r>
          </a:p>
          <a:p>
            <a:pPr lvl="1"/>
            <a:r>
              <a:rPr lang="en-US" dirty="0"/>
              <a:t>A company may be a great company with many aspects that add value</a:t>
            </a:r>
          </a:p>
          <a:p>
            <a:pPr lvl="1"/>
            <a:r>
              <a:rPr lang="en-US" dirty="0"/>
              <a:t>But, this same company may have a high market price relative to its intrinsic value.</a:t>
            </a:r>
          </a:p>
          <a:p>
            <a:pPr lvl="1"/>
            <a:r>
              <a:rPr lang="en-US" dirty="0"/>
              <a:t>In addition, a firm that would be considered a “bad company” may have a market price that is lower than its intrinsic value so may be a good investment.</a:t>
            </a:r>
          </a:p>
          <a:p>
            <a:endParaRPr lang="en-US" dirty="0"/>
          </a:p>
        </p:txBody>
      </p:sp>
    </p:spTree>
    <p:extLst>
      <p:ext uri="{BB962C8B-B14F-4D97-AF65-F5344CB8AC3E}">
        <p14:creationId xmlns:p14="http://schemas.microsoft.com/office/powerpoint/2010/main" val="1002182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Valuation – Dividend Discount Model</a:t>
            </a:r>
          </a:p>
        </p:txBody>
      </p:sp>
      <p:sp>
        <p:nvSpPr>
          <p:cNvPr id="3" name="Content Placeholder 2"/>
          <p:cNvSpPr>
            <a:spLocks noGrp="1"/>
          </p:cNvSpPr>
          <p:nvPr>
            <p:ph idx="1"/>
          </p:nvPr>
        </p:nvSpPr>
        <p:spPr/>
        <p:txBody>
          <a:bodyPr>
            <a:normAutofit/>
          </a:bodyPr>
          <a:lstStyle/>
          <a:p>
            <a:r>
              <a:rPr lang="en-US" dirty="0"/>
              <a:t>Dividend Discount Model (DDM) relies on calculating an intrinsic value by discounting the future dividends of a company:</a:t>
            </a:r>
          </a:p>
          <a:p>
            <a:endParaRPr lang="en-US" dirty="0"/>
          </a:p>
          <a:p>
            <a:endParaRPr lang="en-US" dirty="0"/>
          </a:p>
          <a:p>
            <a:r>
              <a:rPr lang="en-US" dirty="0"/>
              <a:t>This perpetuity can be simplified to:</a:t>
            </a:r>
          </a:p>
          <a:p>
            <a:endParaRPr lang="en-US" dirty="0"/>
          </a:p>
          <a:p>
            <a:endParaRPr lang="en-US" dirty="0"/>
          </a:p>
          <a:p>
            <a:r>
              <a:rPr lang="en-US" dirty="0"/>
              <a:t>This model can only be used for a company that pays a dividend and that dividends will grow at a constant rate, </a:t>
            </a:r>
            <a:r>
              <a:rPr lang="en-US" i="1" dirty="0" err="1"/>
              <a:t>g</a:t>
            </a:r>
            <a:r>
              <a:rPr lang="en-US" i="1" baseline="-25000" dirty="0" err="1"/>
              <a:t>D</a:t>
            </a:r>
            <a:r>
              <a:rPr lang="en-US" i="1" dirty="0" err="1"/>
              <a:t>.</a:t>
            </a:r>
            <a:endParaRPr lang="en-US" dirty="0"/>
          </a:p>
        </p:txBody>
      </p:sp>
      <p:pic>
        <p:nvPicPr>
          <p:cNvPr id="4" name="Picture 3" descr="si22"/>
          <p:cNvPicPr/>
          <p:nvPr/>
        </p:nvPicPr>
        <p:blipFill>
          <a:blip r:embed="rId3">
            <a:extLst>
              <a:ext uri="{28A0092B-C50C-407E-A947-70E740481C1C}">
                <a14:useLocalDpi xmlns:a14="http://schemas.microsoft.com/office/drawing/2010/main" val="0"/>
              </a:ext>
            </a:extLst>
          </a:blip>
          <a:srcRect/>
          <a:stretch>
            <a:fillRect/>
          </a:stretch>
        </p:blipFill>
        <p:spPr bwMode="auto">
          <a:xfrm>
            <a:off x="4893468" y="2781300"/>
            <a:ext cx="2405063" cy="825500"/>
          </a:xfrm>
          <a:prstGeom prst="rect">
            <a:avLst/>
          </a:prstGeom>
          <a:noFill/>
          <a:ln>
            <a:noFill/>
          </a:ln>
        </p:spPr>
      </p:pic>
      <p:pic>
        <p:nvPicPr>
          <p:cNvPr id="5" name="Picture 4" descr="si2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156200" y="4295773"/>
            <a:ext cx="1868090" cy="822960"/>
          </a:xfrm>
          <a:prstGeom prst="rect">
            <a:avLst/>
          </a:prstGeom>
          <a:noFill/>
          <a:ln>
            <a:noFill/>
          </a:ln>
        </p:spPr>
      </p:pic>
    </p:spTree>
    <p:extLst>
      <p:ext uri="{BB962C8B-B14F-4D97-AF65-F5344CB8AC3E}">
        <p14:creationId xmlns:p14="http://schemas.microsoft.com/office/powerpoint/2010/main" val="27262089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581BDA9385BFD45913C95991E64858D" ma:contentTypeVersion="10" ma:contentTypeDescription="Create a new document." ma:contentTypeScope="" ma:versionID="586a68cefeb203ec55e8c1d356d954ec">
  <xsd:schema xmlns:xsd="http://www.w3.org/2001/XMLSchema" xmlns:xs="http://www.w3.org/2001/XMLSchema" xmlns:p="http://schemas.microsoft.com/office/2006/metadata/properties" xmlns:ns3="fff51ea6-45a3-41ef-94f7-71bf0c053f62" xmlns:ns4="471710ed-450d-40ac-97e9-4635469aec80" targetNamespace="http://schemas.microsoft.com/office/2006/metadata/properties" ma:root="true" ma:fieldsID="163dbfe3ad51e1b0882ebdad3fe2e173" ns3:_="" ns4:_="">
    <xsd:import namespace="fff51ea6-45a3-41ef-94f7-71bf0c053f62"/>
    <xsd:import namespace="471710ed-450d-40ac-97e9-4635469aec80"/>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ff51ea6-45a3-41ef-94f7-71bf0c053f62"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1710ed-450d-40ac-97e9-4635469aec8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EC6B94B-FAD3-4440-8123-8E2FA190269B}">
  <ds:schemaRefs>
    <ds:schemaRef ds:uri="fff51ea6-45a3-41ef-94f7-71bf0c053f62"/>
    <ds:schemaRef ds:uri="http://schemas.microsoft.com/office/2006/documentManagement/types"/>
    <ds:schemaRef ds:uri="http://purl.org/dc/dcmitype/"/>
    <ds:schemaRef ds:uri="http://www.w3.org/XML/1998/namespace"/>
    <ds:schemaRef ds:uri="http://schemas.microsoft.com/office/2006/metadata/properties"/>
    <ds:schemaRef ds:uri="http://purl.org/dc/terms/"/>
    <ds:schemaRef ds:uri="http://schemas.microsoft.com/office/infopath/2007/PartnerControls"/>
    <ds:schemaRef ds:uri="http://schemas.openxmlformats.org/package/2006/metadata/core-properties"/>
    <ds:schemaRef ds:uri="471710ed-450d-40ac-97e9-4635469aec80"/>
    <ds:schemaRef ds:uri="http://purl.org/dc/elements/1.1/"/>
  </ds:schemaRefs>
</ds:datastoreItem>
</file>

<file path=customXml/itemProps2.xml><?xml version="1.0" encoding="utf-8"?>
<ds:datastoreItem xmlns:ds="http://schemas.openxmlformats.org/officeDocument/2006/customXml" ds:itemID="{5C66FD18-F6BA-42F4-82F3-CD63F89D1B48}">
  <ds:schemaRefs>
    <ds:schemaRef ds:uri="http://schemas.microsoft.com/sharepoint/v3/contenttype/forms"/>
  </ds:schemaRefs>
</ds:datastoreItem>
</file>

<file path=customXml/itemProps3.xml><?xml version="1.0" encoding="utf-8"?>
<ds:datastoreItem xmlns:ds="http://schemas.openxmlformats.org/officeDocument/2006/customXml" ds:itemID="{D3A4A755-6BB6-4D68-8AD5-1EAD34F8F2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ff51ea6-45a3-41ef-94f7-71bf0c053f62"/>
    <ds:schemaRef ds:uri="471710ed-450d-40ac-97e9-4635469aec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932</TotalTime>
  <Words>1939</Words>
  <Application>Microsoft Office PowerPoint</Application>
  <PresentationFormat>Widescreen</PresentationFormat>
  <Paragraphs>189</Paragraphs>
  <Slides>22</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Cambria Math</vt:lpstr>
      <vt:lpstr>Office Theme</vt:lpstr>
      <vt:lpstr>Student-Managed Investment Funds:  Organization, Policy, and Portfolio Management, 2nd edition</vt:lpstr>
      <vt:lpstr>Stock Selection</vt:lpstr>
      <vt:lpstr>Typical Steps in Selecting Equities for a Portfolio</vt:lpstr>
      <vt:lpstr>Quantitative Analysis</vt:lpstr>
      <vt:lpstr>Security Analysis</vt:lpstr>
      <vt:lpstr>Security Analysis (cont.)</vt:lpstr>
      <vt:lpstr>Company Analysis</vt:lpstr>
      <vt:lpstr>A Good Company versus a Good Investment</vt:lpstr>
      <vt:lpstr>Valuation – Dividend Discount Model</vt:lpstr>
      <vt:lpstr>Steps to Using the DDM</vt:lpstr>
      <vt:lpstr>Valuation – Discounted Cash Flow Model</vt:lpstr>
      <vt:lpstr>Steps to Using the DCF</vt:lpstr>
      <vt:lpstr>Calculating Free Cash Flow to the Firm (FCF)</vt:lpstr>
      <vt:lpstr>Valuation – Free Cash Flow to Equity Model</vt:lpstr>
      <vt:lpstr>Calculating Free Cash Flow to Equity (FCFE)</vt:lpstr>
      <vt:lpstr>Valuation – Earnings</vt:lpstr>
      <vt:lpstr>Steps to Using the Earnings model</vt:lpstr>
      <vt:lpstr>Market Valuation Measures</vt:lpstr>
      <vt:lpstr>Summary of Valuation Models</vt:lpstr>
      <vt:lpstr>Financial Statement Analysis</vt:lpstr>
      <vt:lpstr>Financial Statement Ratios</vt:lpstr>
      <vt:lpstr>Industry Analysis</vt:lpstr>
    </vt:vector>
  </TitlesOfParts>
  <Company>Florida Gulf Coast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Student-Managed Investment Funds:  Organization, Policy, and Portfolio Management, 2nd edition</dc:title>
  <dc:creator>Jones, Dr Travis</dc:creator>
  <cp:lastModifiedBy>Brian Bruce</cp:lastModifiedBy>
  <cp:revision>56</cp:revision>
  <dcterms:created xsi:type="dcterms:W3CDTF">2019-01-10T20:26:54Z</dcterms:created>
  <dcterms:modified xsi:type="dcterms:W3CDTF">2022-08-31T12:19:39Z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0x010100E581BDA9385BFD45913C95991E64858D</vt:lpwstr>
  </property>
</Properties>
</file>