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78" r:id="rId7"/>
    <p:sldId id="279" r:id="rId8"/>
    <p:sldId id="262" r:id="rId9"/>
    <p:sldId id="263" r:id="rId10"/>
    <p:sldId id="264" r:id="rId11"/>
    <p:sldId id="271" r:id="rId12"/>
    <p:sldId id="266" r:id="rId13"/>
    <p:sldId id="269" r:id="rId14"/>
    <p:sldId id="265" r:id="rId15"/>
    <p:sldId id="267" r:id="rId16"/>
    <p:sldId id="268" r:id="rId17"/>
    <p:sldId id="270" r:id="rId18"/>
    <p:sldId id="272" r:id="rId19"/>
    <p:sldId id="273" r:id="rId20"/>
    <p:sldId id="274" r:id="rId21"/>
    <p:sldId id="275" r:id="rId22"/>
    <p:sldId id="276" r:id="rId23"/>
    <p:sldId id="277" r:id="rId24"/>
    <p:sldId id="282" r:id="rId25"/>
    <p:sldId id="281" r:id="rId26"/>
    <p:sldId id="28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16" d="100"/>
          <a:sy n="116" d="100"/>
        </p:scale>
        <p:origin x="102"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Annual Currency Impact</a:t>
            </a:r>
            <a:r>
              <a:rPr lang="en-US" baseline="0"/>
              <a:t> on EAFE, 1998-2021</a:t>
            </a:r>
          </a:p>
          <a:p>
            <a:pPr>
              <a:defRPr/>
            </a:pPr>
            <a:r>
              <a:rPr lang="en-US" sz="1200" baseline="0"/>
              <a:t>(EAFE-EAFE hedged)</a:t>
            </a:r>
            <a:r>
              <a:rPr lang="en-US" sz="1200"/>
              <a:t>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cat>
            <c:numRef>
              <c:f>'[EAFE EAFE hedged 97-04.xls]Sheet1'!$O$45:$O$68</c:f>
              <c:numCache>
                <c:formatCode>General</c:formatCode>
                <c:ptCount val="24"/>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pt idx="17">
                  <c:v>2015</c:v>
                </c:pt>
                <c:pt idx="18">
                  <c:v>2016</c:v>
                </c:pt>
                <c:pt idx="19">
                  <c:v>2017</c:v>
                </c:pt>
                <c:pt idx="20">
                  <c:v>2018</c:v>
                </c:pt>
                <c:pt idx="21">
                  <c:v>2019</c:v>
                </c:pt>
                <c:pt idx="22">
                  <c:v>2020</c:v>
                </c:pt>
                <c:pt idx="23">
                  <c:v>2021</c:v>
                </c:pt>
              </c:numCache>
            </c:numRef>
          </c:cat>
          <c:val>
            <c:numRef>
              <c:f>'[EAFE EAFE hedged 97-04.xls]Sheet1'!$P$45:$P$68</c:f>
              <c:numCache>
                <c:formatCode>0%</c:formatCode>
                <c:ptCount val="24"/>
                <c:pt idx="0">
                  <c:v>7.9808282913356843E-2</c:v>
                </c:pt>
                <c:pt idx="1">
                  <c:v>-7.6912208023737882E-2</c:v>
                </c:pt>
                <c:pt idx="2">
                  <c:v>-8.6432421674976334E-2</c:v>
                </c:pt>
                <c:pt idx="3">
                  <c:v>-4.3267892470112979E-2</c:v>
                </c:pt>
                <c:pt idx="4">
                  <c:v>0.12813499383086879</c:v>
                </c:pt>
                <c:pt idx="5">
                  <c:v>0.22287477322304095</c:v>
                </c:pt>
                <c:pt idx="6">
                  <c:v>8.2400000000000015E-2</c:v>
                </c:pt>
                <c:pt idx="7">
                  <c:v>-0.16130000000000003</c:v>
                </c:pt>
                <c:pt idx="8">
                  <c:v>7.1500000000000036E-2</c:v>
                </c:pt>
                <c:pt idx="9">
                  <c:v>5.8499999999999996E-2</c:v>
                </c:pt>
                <c:pt idx="10">
                  <c:v>-3.4799999999999998E-2</c:v>
                </c:pt>
                <c:pt idx="11">
                  <c:v>6.1100000000000043E-2</c:v>
                </c:pt>
                <c:pt idx="12">
                  <c:v>2.1499999999999998E-2</c:v>
                </c:pt>
                <c:pt idx="13">
                  <c:v>-3.9999999999999758E-4</c:v>
                </c:pt>
                <c:pt idx="14">
                  <c:v>-2.2000000000000075E-3</c:v>
                </c:pt>
                <c:pt idx="15">
                  <c:v>-3.889999999999999E-2</c:v>
                </c:pt>
                <c:pt idx="16">
                  <c:v>-0.1057</c:v>
                </c:pt>
                <c:pt idx="17">
                  <c:v>-5.8300000000000005E-2</c:v>
                </c:pt>
                <c:pt idx="18">
                  <c:v>-5.1499999999999997E-2</c:v>
                </c:pt>
                <c:pt idx="19">
                  <c:v>8.1900000000000028E-2</c:v>
                </c:pt>
                <c:pt idx="20">
                  <c:v>-0.22749999999999998</c:v>
                </c:pt>
                <c:pt idx="21">
                  <c:v>-2.6300000000000018E-2</c:v>
                </c:pt>
                <c:pt idx="22">
                  <c:v>5.3200000000000004E-2</c:v>
                </c:pt>
                <c:pt idx="23">
                  <c:v>-8.1699999999999995E-2</c:v>
                </c:pt>
              </c:numCache>
            </c:numRef>
          </c:val>
          <c:smooth val="0"/>
          <c:extLst>
            <c:ext xmlns:c16="http://schemas.microsoft.com/office/drawing/2014/chart" uri="{C3380CC4-5D6E-409C-BE32-E72D297353CC}">
              <c16:uniqueId val="{00000000-9AF6-4665-9886-394AAF837E21}"/>
            </c:ext>
          </c:extLst>
        </c:ser>
        <c:dLbls>
          <c:showLegendKey val="0"/>
          <c:showVal val="0"/>
          <c:showCatName val="0"/>
          <c:showSerName val="0"/>
          <c:showPercent val="0"/>
          <c:showBubbleSize val="0"/>
        </c:dLbls>
        <c:smooth val="0"/>
        <c:axId val="372308192"/>
        <c:axId val="372306112"/>
      </c:lineChart>
      <c:dateAx>
        <c:axId val="37230819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72306112"/>
        <c:crosses val="autoZero"/>
        <c:auto val="0"/>
        <c:lblOffset val="100"/>
        <c:baseTimeUnit val="days"/>
      </c:dateAx>
      <c:valAx>
        <c:axId val="3723061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72308192"/>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EM USD AGG bond index, regional weights,</a:t>
            </a:r>
          </a:p>
          <a:p>
            <a:pPr>
              <a:defRPr/>
            </a:pPr>
            <a:r>
              <a:rPr lang="en-US"/>
              <a:t>total $2.2 trillion, 3/31/22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3CB-47AB-A4B9-6E6CB787B62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3CB-47AB-A4B9-6E6CB787B62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3CB-47AB-A4B9-6E6CB787B622}"/>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EM!$A$4:$A$6</c:f>
              <c:strCache>
                <c:ptCount val="3"/>
                <c:pt idx="0">
                  <c:v>Latam</c:v>
                </c:pt>
                <c:pt idx="1">
                  <c:v>EMEA</c:v>
                </c:pt>
                <c:pt idx="2">
                  <c:v>Asia</c:v>
                </c:pt>
              </c:strCache>
            </c:strRef>
          </c:cat>
          <c:val>
            <c:numRef>
              <c:f>EM!$B$4:$B$6</c:f>
              <c:numCache>
                <c:formatCode>0%</c:formatCode>
                <c:ptCount val="3"/>
                <c:pt idx="0">
                  <c:v>0.30309999999999998</c:v>
                </c:pt>
                <c:pt idx="1">
                  <c:v>0.34350000000000003</c:v>
                </c:pt>
                <c:pt idx="2">
                  <c:v>0.35349999999999998</c:v>
                </c:pt>
              </c:numCache>
            </c:numRef>
          </c:val>
          <c:extLst>
            <c:ext xmlns:c16="http://schemas.microsoft.com/office/drawing/2014/chart" uri="{C3380CC4-5D6E-409C-BE32-E72D297353CC}">
              <c16:uniqueId val="{00000000-751B-484D-89B4-D2EBB1FC1F7A}"/>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baseline="0">
                <a:effectLst/>
              </a:rPr>
              <a:t>EM Local Currency AGG bond index, regional weights,</a:t>
            </a:r>
            <a:endParaRPr lang="en-US" sz="1400">
              <a:effectLst/>
            </a:endParaRPr>
          </a:p>
          <a:p>
            <a:pPr>
              <a:defRPr/>
            </a:pPr>
            <a:r>
              <a:rPr lang="en-US" sz="1400" b="0" i="0" baseline="0">
                <a:effectLst/>
              </a:rPr>
              <a:t>total $6.2 trillion, 3/31/22 </a:t>
            </a:r>
            <a:endParaRPr lang="en-US" sz="1400">
              <a:effectLst/>
            </a:endParaRPr>
          </a:p>
        </c:rich>
      </c:tx>
      <c:layout>
        <c:manualLayout>
          <c:xMode val="edge"/>
          <c:yMode val="edge"/>
          <c:x val="0.1149582239720035"/>
          <c:y val="3.240740740740740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AD1-4A32-845A-1A29F229CBF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AD1-4A32-845A-1A29F229CBF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AD1-4A32-845A-1A29F229CBFD}"/>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EM!$E$4:$E$6</c:f>
              <c:strCache>
                <c:ptCount val="3"/>
                <c:pt idx="0">
                  <c:v>Latam</c:v>
                </c:pt>
                <c:pt idx="1">
                  <c:v>EMEA</c:v>
                </c:pt>
                <c:pt idx="2">
                  <c:v>Asia</c:v>
                </c:pt>
              </c:strCache>
            </c:strRef>
          </c:cat>
          <c:val>
            <c:numRef>
              <c:f>EM!$F$4:$F$6</c:f>
              <c:numCache>
                <c:formatCode>0%</c:formatCode>
                <c:ptCount val="3"/>
                <c:pt idx="0">
                  <c:v>7.6700000000000004E-2</c:v>
                </c:pt>
                <c:pt idx="1">
                  <c:v>0.10340000000000001</c:v>
                </c:pt>
                <c:pt idx="2">
                  <c:v>0.81989999999999996</c:v>
                </c:pt>
              </c:numCache>
            </c:numRef>
          </c:val>
          <c:extLst>
            <c:ext xmlns:c16="http://schemas.microsoft.com/office/drawing/2014/chart" uri="{C3380CC4-5D6E-409C-BE32-E72D297353CC}">
              <c16:uniqueId val="{00000000-8BF5-4963-AC36-136E2E56C09B}"/>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F71E39-D8C6-423A-A969-4F651CAB14D7}" type="datetimeFigureOut">
              <a:rPr lang="en-US" smtClean="0"/>
              <a:t>6/10/2022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D09D9-124B-43E6-AFB0-21D8E6F79BD5}" type="slidenum">
              <a:rPr lang="en-US" smtClean="0"/>
              <a:t>‹#›</a:t>
            </a:fld>
            <a:endParaRPr lang="en-US"/>
          </a:p>
        </p:txBody>
      </p:sp>
    </p:spTree>
    <p:extLst>
      <p:ext uri="{BB962C8B-B14F-4D97-AF65-F5344CB8AC3E}">
        <p14:creationId xmlns:p14="http://schemas.microsoft.com/office/powerpoint/2010/main" val="1387583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61FF0-DA49-76FD-3766-D2247CE2C7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D845F83-6C14-D7B0-6A41-1F98A480CC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DA7D5D-2330-C120-D764-E377D3E855DF}"/>
              </a:ext>
            </a:extLst>
          </p:cNvPr>
          <p:cNvSpPr>
            <a:spLocks noGrp="1"/>
          </p:cNvSpPr>
          <p:nvPr>
            <p:ph type="dt" sz="half" idx="10"/>
          </p:nvPr>
        </p:nvSpPr>
        <p:spPr/>
        <p:txBody>
          <a:bodyPr/>
          <a:lstStyle/>
          <a:p>
            <a:fld id="{5E397D70-F8F9-4FA8-8E12-DFCD3474072E}" type="datetime1">
              <a:rPr lang="en-US" smtClean="0"/>
              <a:t>6/10/2022</a:t>
            </a:fld>
            <a:endParaRPr lang="en-US"/>
          </a:p>
        </p:txBody>
      </p:sp>
      <p:sp>
        <p:nvSpPr>
          <p:cNvPr id="5" name="Footer Placeholder 4">
            <a:extLst>
              <a:ext uri="{FF2B5EF4-FFF2-40B4-BE49-F238E27FC236}">
                <a16:creationId xmlns:a16="http://schemas.microsoft.com/office/drawing/2014/main" id="{46FE8189-3884-94EA-F5C2-A280177717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14E0D6-BC73-B2EA-E09A-BB12AB3F4A3E}"/>
              </a:ext>
            </a:extLst>
          </p:cNvPr>
          <p:cNvSpPr>
            <a:spLocks noGrp="1"/>
          </p:cNvSpPr>
          <p:nvPr>
            <p:ph type="sldNum" sz="quarter" idx="12"/>
          </p:nvPr>
        </p:nvSpPr>
        <p:spPr/>
        <p:txBody>
          <a:bodyPr/>
          <a:lstStyle/>
          <a:p>
            <a:fld id="{1D9B7EEE-B726-49EB-8EE3-608D57B255AC}" type="slidenum">
              <a:rPr lang="en-US" smtClean="0"/>
              <a:t>‹#›</a:t>
            </a:fld>
            <a:endParaRPr lang="en-US"/>
          </a:p>
        </p:txBody>
      </p:sp>
    </p:spTree>
    <p:extLst>
      <p:ext uri="{BB962C8B-B14F-4D97-AF65-F5344CB8AC3E}">
        <p14:creationId xmlns:p14="http://schemas.microsoft.com/office/powerpoint/2010/main" val="2091648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6B38E-6718-B7FB-9591-09B2EDCAB22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23F0136-01A2-FADC-D4F1-234381E36C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6F7A8F-68A1-0BD1-DB7A-7E3911A6286E}"/>
              </a:ext>
            </a:extLst>
          </p:cNvPr>
          <p:cNvSpPr>
            <a:spLocks noGrp="1"/>
          </p:cNvSpPr>
          <p:nvPr>
            <p:ph type="dt" sz="half" idx="10"/>
          </p:nvPr>
        </p:nvSpPr>
        <p:spPr/>
        <p:txBody>
          <a:bodyPr/>
          <a:lstStyle/>
          <a:p>
            <a:fld id="{382A5C6A-75E5-4953-A823-16B3FC7C2F1F}" type="datetime1">
              <a:rPr lang="en-US" smtClean="0"/>
              <a:t>6/10/2022</a:t>
            </a:fld>
            <a:endParaRPr lang="en-US"/>
          </a:p>
        </p:txBody>
      </p:sp>
      <p:sp>
        <p:nvSpPr>
          <p:cNvPr id="5" name="Footer Placeholder 4">
            <a:extLst>
              <a:ext uri="{FF2B5EF4-FFF2-40B4-BE49-F238E27FC236}">
                <a16:creationId xmlns:a16="http://schemas.microsoft.com/office/drawing/2014/main" id="{6BF64C81-CC9C-729E-96AC-24763262A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D49969-BB9A-7F51-DF37-1568885F0E84}"/>
              </a:ext>
            </a:extLst>
          </p:cNvPr>
          <p:cNvSpPr>
            <a:spLocks noGrp="1"/>
          </p:cNvSpPr>
          <p:nvPr>
            <p:ph type="sldNum" sz="quarter" idx="12"/>
          </p:nvPr>
        </p:nvSpPr>
        <p:spPr/>
        <p:txBody>
          <a:bodyPr/>
          <a:lstStyle/>
          <a:p>
            <a:fld id="{1D9B7EEE-B726-49EB-8EE3-608D57B255AC}" type="slidenum">
              <a:rPr lang="en-US" smtClean="0"/>
              <a:t>‹#›</a:t>
            </a:fld>
            <a:endParaRPr lang="en-US"/>
          </a:p>
        </p:txBody>
      </p:sp>
    </p:spTree>
    <p:extLst>
      <p:ext uri="{BB962C8B-B14F-4D97-AF65-F5344CB8AC3E}">
        <p14:creationId xmlns:p14="http://schemas.microsoft.com/office/powerpoint/2010/main" val="1525231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88F5EB9-2AE6-3BAC-3D5E-C0755763BE0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48E5CD-4BFA-1038-A4D3-2A0D4ECC76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0EA6CD-A7FF-BD62-D913-A00F153C094F}"/>
              </a:ext>
            </a:extLst>
          </p:cNvPr>
          <p:cNvSpPr>
            <a:spLocks noGrp="1"/>
          </p:cNvSpPr>
          <p:nvPr>
            <p:ph type="dt" sz="half" idx="10"/>
          </p:nvPr>
        </p:nvSpPr>
        <p:spPr/>
        <p:txBody>
          <a:bodyPr/>
          <a:lstStyle/>
          <a:p>
            <a:fld id="{9B2AFFE5-6B11-4793-B7F4-6D46FC50CAD6}" type="datetime1">
              <a:rPr lang="en-US" smtClean="0"/>
              <a:t>6/10/2022</a:t>
            </a:fld>
            <a:endParaRPr lang="en-US"/>
          </a:p>
        </p:txBody>
      </p:sp>
      <p:sp>
        <p:nvSpPr>
          <p:cNvPr id="5" name="Footer Placeholder 4">
            <a:extLst>
              <a:ext uri="{FF2B5EF4-FFF2-40B4-BE49-F238E27FC236}">
                <a16:creationId xmlns:a16="http://schemas.microsoft.com/office/drawing/2014/main" id="{973A5E15-BC12-D6B0-0E7B-9594FCC7D3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81418C-DF78-CE53-0DD9-D29B154CF237}"/>
              </a:ext>
            </a:extLst>
          </p:cNvPr>
          <p:cNvSpPr>
            <a:spLocks noGrp="1"/>
          </p:cNvSpPr>
          <p:nvPr>
            <p:ph type="sldNum" sz="quarter" idx="12"/>
          </p:nvPr>
        </p:nvSpPr>
        <p:spPr/>
        <p:txBody>
          <a:bodyPr/>
          <a:lstStyle/>
          <a:p>
            <a:fld id="{1D9B7EEE-B726-49EB-8EE3-608D57B255AC}" type="slidenum">
              <a:rPr lang="en-US" smtClean="0"/>
              <a:t>‹#›</a:t>
            </a:fld>
            <a:endParaRPr lang="en-US"/>
          </a:p>
        </p:txBody>
      </p:sp>
    </p:spTree>
    <p:extLst>
      <p:ext uri="{BB962C8B-B14F-4D97-AF65-F5344CB8AC3E}">
        <p14:creationId xmlns:p14="http://schemas.microsoft.com/office/powerpoint/2010/main" val="1086603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42AE5-44F0-5014-EDD9-2B3E505E21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E0062E-7050-1583-9028-D2015259A2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C82BD2-43EF-7B5E-AB52-3DB2E5A10DF8}"/>
              </a:ext>
            </a:extLst>
          </p:cNvPr>
          <p:cNvSpPr>
            <a:spLocks noGrp="1"/>
          </p:cNvSpPr>
          <p:nvPr>
            <p:ph type="dt" sz="half" idx="10"/>
          </p:nvPr>
        </p:nvSpPr>
        <p:spPr/>
        <p:txBody>
          <a:bodyPr/>
          <a:lstStyle/>
          <a:p>
            <a:fld id="{40744D83-E6C8-4669-B97B-A86CC8652D54}" type="datetime1">
              <a:rPr lang="en-US" smtClean="0"/>
              <a:t>6/10/2022</a:t>
            </a:fld>
            <a:endParaRPr lang="en-US"/>
          </a:p>
        </p:txBody>
      </p:sp>
      <p:sp>
        <p:nvSpPr>
          <p:cNvPr id="5" name="Footer Placeholder 4">
            <a:extLst>
              <a:ext uri="{FF2B5EF4-FFF2-40B4-BE49-F238E27FC236}">
                <a16:creationId xmlns:a16="http://schemas.microsoft.com/office/drawing/2014/main" id="{9E581FC6-E8DD-7228-4440-1096C5E628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8CB2C4-17C6-09BA-AF67-7BB71AF33F1E}"/>
              </a:ext>
            </a:extLst>
          </p:cNvPr>
          <p:cNvSpPr>
            <a:spLocks noGrp="1"/>
          </p:cNvSpPr>
          <p:nvPr>
            <p:ph type="sldNum" sz="quarter" idx="12"/>
          </p:nvPr>
        </p:nvSpPr>
        <p:spPr/>
        <p:txBody>
          <a:bodyPr/>
          <a:lstStyle/>
          <a:p>
            <a:fld id="{1D9B7EEE-B726-49EB-8EE3-608D57B255AC}" type="slidenum">
              <a:rPr lang="en-US" smtClean="0"/>
              <a:t>‹#›</a:t>
            </a:fld>
            <a:endParaRPr lang="en-US"/>
          </a:p>
        </p:txBody>
      </p:sp>
    </p:spTree>
    <p:extLst>
      <p:ext uri="{BB962C8B-B14F-4D97-AF65-F5344CB8AC3E}">
        <p14:creationId xmlns:p14="http://schemas.microsoft.com/office/powerpoint/2010/main" val="456667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D964A-6920-C081-A3BA-A849A2A098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767ADFF-54AA-9DC3-B782-B2522FDD60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042F66-397F-7CE1-58AD-CA5CACAF73A2}"/>
              </a:ext>
            </a:extLst>
          </p:cNvPr>
          <p:cNvSpPr>
            <a:spLocks noGrp="1"/>
          </p:cNvSpPr>
          <p:nvPr>
            <p:ph type="dt" sz="half" idx="10"/>
          </p:nvPr>
        </p:nvSpPr>
        <p:spPr/>
        <p:txBody>
          <a:bodyPr/>
          <a:lstStyle/>
          <a:p>
            <a:fld id="{88DB4BD0-C4A4-4426-9872-C8FB7850BE9F}" type="datetime1">
              <a:rPr lang="en-US" smtClean="0"/>
              <a:t>6/10/2022</a:t>
            </a:fld>
            <a:endParaRPr lang="en-US"/>
          </a:p>
        </p:txBody>
      </p:sp>
      <p:sp>
        <p:nvSpPr>
          <p:cNvPr id="5" name="Footer Placeholder 4">
            <a:extLst>
              <a:ext uri="{FF2B5EF4-FFF2-40B4-BE49-F238E27FC236}">
                <a16:creationId xmlns:a16="http://schemas.microsoft.com/office/drawing/2014/main" id="{F9B6C95F-A195-0348-12FC-9B8530C3D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C6B9CE-CC92-C821-F881-B4CD4210C09F}"/>
              </a:ext>
            </a:extLst>
          </p:cNvPr>
          <p:cNvSpPr>
            <a:spLocks noGrp="1"/>
          </p:cNvSpPr>
          <p:nvPr>
            <p:ph type="sldNum" sz="quarter" idx="12"/>
          </p:nvPr>
        </p:nvSpPr>
        <p:spPr/>
        <p:txBody>
          <a:bodyPr/>
          <a:lstStyle/>
          <a:p>
            <a:fld id="{1D9B7EEE-B726-49EB-8EE3-608D57B255AC}" type="slidenum">
              <a:rPr lang="en-US" smtClean="0"/>
              <a:t>‹#›</a:t>
            </a:fld>
            <a:endParaRPr lang="en-US"/>
          </a:p>
        </p:txBody>
      </p:sp>
    </p:spTree>
    <p:extLst>
      <p:ext uri="{BB962C8B-B14F-4D97-AF65-F5344CB8AC3E}">
        <p14:creationId xmlns:p14="http://schemas.microsoft.com/office/powerpoint/2010/main" val="2695227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DB85E-80BF-D761-2272-646E005081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56FDF0-B9E0-E582-DA55-939B732C7ED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DD79E16-C43D-F62D-4452-B225211F57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9F9DA-5C46-12CD-7162-B6F07C7950D8}"/>
              </a:ext>
            </a:extLst>
          </p:cNvPr>
          <p:cNvSpPr>
            <a:spLocks noGrp="1"/>
          </p:cNvSpPr>
          <p:nvPr>
            <p:ph type="dt" sz="half" idx="10"/>
          </p:nvPr>
        </p:nvSpPr>
        <p:spPr/>
        <p:txBody>
          <a:bodyPr/>
          <a:lstStyle/>
          <a:p>
            <a:fld id="{F96FB17C-F56A-40C6-89AE-46987CD5BF7A}" type="datetime1">
              <a:rPr lang="en-US" smtClean="0"/>
              <a:t>6/10/2022</a:t>
            </a:fld>
            <a:endParaRPr lang="en-US"/>
          </a:p>
        </p:txBody>
      </p:sp>
      <p:sp>
        <p:nvSpPr>
          <p:cNvPr id="6" name="Footer Placeholder 5">
            <a:extLst>
              <a:ext uri="{FF2B5EF4-FFF2-40B4-BE49-F238E27FC236}">
                <a16:creationId xmlns:a16="http://schemas.microsoft.com/office/drawing/2014/main" id="{4A0B2BEC-7CB8-BC3E-31B3-6FBD4E03A8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C22697-D4EF-F226-DDC1-1571C4869691}"/>
              </a:ext>
            </a:extLst>
          </p:cNvPr>
          <p:cNvSpPr>
            <a:spLocks noGrp="1"/>
          </p:cNvSpPr>
          <p:nvPr>
            <p:ph type="sldNum" sz="quarter" idx="12"/>
          </p:nvPr>
        </p:nvSpPr>
        <p:spPr/>
        <p:txBody>
          <a:bodyPr/>
          <a:lstStyle/>
          <a:p>
            <a:fld id="{1D9B7EEE-B726-49EB-8EE3-608D57B255AC}" type="slidenum">
              <a:rPr lang="en-US" smtClean="0"/>
              <a:t>‹#›</a:t>
            </a:fld>
            <a:endParaRPr lang="en-US"/>
          </a:p>
        </p:txBody>
      </p:sp>
    </p:spTree>
    <p:extLst>
      <p:ext uri="{BB962C8B-B14F-4D97-AF65-F5344CB8AC3E}">
        <p14:creationId xmlns:p14="http://schemas.microsoft.com/office/powerpoint/2010/main" val="2579767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AF8AF-6FF1-364F-DC2A-F8500BE2087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E542032-6FB3-C436-1C2D-5A10E507B5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AFA39E-95A1-DB84-8FBB-58F625B245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CFB5287-5301-0CAB-56D3-D22F5B8FCE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D12FFA-A8E5-0AE5-7F28-890D5E4BA5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43B2447-4C9B-F53D-9728-50BAB76577B8}"/>
              </a:ext>
            </a:extLst>
          </p:cNvPr>
          <p:cNvSpPr>
            <a:spLocks noGrp="1"/>
          </p:cNvSpPr>
          <p:nvPr>
            <p:ph type="dt" sz="half" idx="10"/>
          </p:nvPr>
        </p:nvSpPr>
        <p:spPr/>
        <p:txBody>
          <a:bodyPr/>
          <a:lstStyle/>
          <a:p>
            <a:fld id="{E5D41A22-BAFB-42A8-AF43-AD5F10C0B678}" type="datetime1">
              <a:rPr lang="en-US" smtClean="0"/>
              <a:t>6/10/2022</a:t>
            </a:fld>
            <a:endParaRPr lang="en-US"/>
          </a:p>
        </p:txBody>
      </p:sp>
      <p:sp>
        <p:nvSpPr>
          <p:cNvPr id="8" name="Footer Placeholder 7">
            <a:extLst>
              <a:ext uri="{FF2B5EF4-FFF2-40B4-BE49-F238E27FC236}">
                <a16:creationId xmlns:a16="http://schemas.microsoft.com/office/drawing/2014/main" id="{94389DCF-0149-507E-9646-B0446DE30F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91F59DC-EE0A-1F4C-94FA-9CD3EEDD75A9}"/>
              </a:ext>
            </a:extLst>
          </p:cNvPr>
          <p:cNvSpPr>
            <a:spLocks noGrp="1"/>
          </p:cNvSpPr>
          <p:nvPr>
            <p:ph type="sldNum" sz="quarter" idx="12"/>
          </p:nvPr>
        </p:nvSpPr>
        <p:spPr/>
        <p:txBody>
          <a:bodyPr/>
          <a:lstStyle/>
          <a:p>
            <a:fld id="{1D9B7EEE-B726-49EB-8EE3-608D57B255AC}" type="slidenum">
              <a:rPr lang="en-US" smtClean="0"/>
              <a:t>‹#›</a:t>
            </a:fld>
            <a:endParaRPr lang="en-US"/>
          </a:p>
        </p:txBody>
      </p:sp>
    </p:spTree>
    <p:extLst>
      <p:ext uri="{BB962C8B-B14F-4D97-AF65-F5344CB8AC3E}">
        <p14:creationId xmlns:p14="http://schemas.microsoft.com/office/powerpoint/2010/main" val="1413830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46FF1-59B1-EEF1-D42E-790E7E6180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C088AF-A1D7-8FCA-C749-73D900A121E6}"/>
              </a:ext>
            </a:extLst>
          </p:cNvPr>
          <p:cNvSpPr>
            <a:spLocks noGrp="1"/>
          </p:cNvSpPr>
          <p:nvPr>
            <p:ph type="dt" sz="half" idx="10"/>
          </p:nvPr>
        </p:nvSpPr>
        <p:spPr/>
        <p:txBody>
          <a:bodyPr/>
          <a:lstStyle/>
          <a:p>
            <a:fld id="{9BC418EC-E2B9-4F15-A54B-6BBE67AE32AA}" type="datetime1">
              <a:rPr lang="en-US" smtClean="0"/>
              <a:t>6/10/2022</a:t>
            </a:fld>
            <a:endParaRPr lang="en-US"/>
          </a:p>
        </p:txBody>
      </p:sp>
      <p:sp>
        <p:nvSpPr>
          <p:cNvPr id="4" name="Footer Placeholder 3">
            <a:extLst>
              <a:ext uri="{FF2B5EF4-FFF2-40B4-BE49-F238E27FC236}">
                <a16:creationId xmlns:a16="http://schemas.microsoft.com/office/drawing/2014/main" id="{A414188B-B8DF-5D70-8157-340BEAEA86B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4843C53-4690-C0BE-3EB7-E54F7E8DECE5}"/>
              </a:ext>
            </a:extLst>
          </p:cNvPr>
          <p:cNvSpPr>
            <a:spLocks noGrp="1"/>
          </p:cNvSpPr>
          <p:nvPr>
            <p:ph type="sldNum" sz="quarter" idx="12"/>
          </p:nvPr>
        </p:nvSpPr>
        <p:spPr/>
        <p:txBody>
          <a:bodyPr/>
          <a:lstStyle/>
          <a:p>
            <a:fld id="{1D9B7EEE-B726-49EB-8EE3-608D57B255AC}" type="slidenum">
              <a:rPr lang="en-US" smtClean="0"/>
              <a:t>‹#›</a:t>
            </a:fld>
            <a:endParaRPr lang="en-US"/>
          </a:p>
        </p:txBody>
      </p:sp>
    </p:spTree>
    <p:extLst>
      <p:ext uri="{BB962C8B-B14F-4D97-AF65-F5344CB8AC3E}">
        <p14:creationId xmlns:p14="http://schemas.microsoft.com/office/powerpoint/2010/main" val="4066502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75A456-DE5C-2C14-CAA8-63BDFAA49CD0}"/>
              </a:ext>
            </a:extLst>
          </p:cNvPr>
          <p:cNvSpPr>
            <a:spLocks noGrp="1"/>
          </p:cNvSpPr>
          <p:nvPr>
            <p:ph type="dt" sz="half" idx="10"/>
          </p:nvPr>
        </p:nvSpPr>
        <p:spPr/>
        <p:txBody>
          <a:bodyPr/>
          <a:lstStyle/>
          <a:p>
            <a:fld id="{6A05AC40-4511-431A-94A1-AFFF113C2C0E}" type="datetime1">
              <a:rPr lang="en-US" smtClean="0"/>
              <a:t>6/10/2022</a:t>
            </a:fld>
            <a:endParaRPr lang="en-US"/>
          </a:p>
        </p:txBody>
      </p:sp>
      <p:sp>
        <p:nvSpPr>
          <p:cNvPr id="3" name="Footer Placeholder 2">
            <a:extLst>
              <a:ext uri="{FF2B5EF4-FFF2-40B4-BE49-F238E27FC236}">
                <a16:creationId xmlns:a16="http://schemas.microsoft.com/office/drawing/2014/main" id="{A6E6DD81-E1CE-0C15-4DA7-4B82515F7FF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CECAB8-67E7-6493-5CDF-4D493B717AE4}"/>
              </a:ext>
            </a:extLst>
          </p:cNvPr>
          <p:cNvSpPr>
            <a:spLocks noGrp="1"/>
          </p:cNvSpPr>
          <p:nvPr>
            <p:ph type="sldNum" sz="quarter" idx="12"/>
          </p:nvPr>
        </p:nvSpPr>
        <p:spPr/>
        <p:txBody>
          <a:bodyPr/>
          <a:lstStyle/>
          <a:p>
            <a:fld id="{1D9B7EEE-B726-49EB-8EE3-608D57B255AC}" type="slidenum">
              <a:rPr lang="en-US" smtClean="0"/>
              <a:t>‹#›</a:t>
            </a:fld>
            <a:endParaRPr lang="en-US"/>
          </a:p>
        </p:txBody>
      </p:sp>
    </p:spTree>
    <p:extLst>
      <p:ext uri="{BB962C8B-B14F-4D97-AF65-F5344CB8AC3E}">
        <p14:creationId xmlns:p14="http://schemas.microsoft.com/office/powerpoint/2010/main" val="2101862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5E8EB-E4FC-626B-8774-4C611034FF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D6B6F90-423F-E308-D4AE-53F48E5E96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BE11F3-0E96-BD10-C32A-FB0797F15E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F3E9F9-50B4-638E-7B42-6EC2FBDFD090}"/>
              </a:ext>
            </a:extLst>
          </p:cNvPr>
          <p:cNvSpPr>
            <a:spLocks noGrp="1"/>
          </p:cNvSpPr>
          <p:nvPr>
            <p:ph type="dt" sz="half" idx="10"/>
          </p:nvPr>
        </p:nvSpPr>
        <p:spPr/>
        <p:txBody>
          <a:bodyPr/>
          <a:lstStyle/>
          <a:p>
            <a:fld id="{48FAC90D-4C6C-4A88-9220-A597D12AE693}" type="datetime1">
              <a:rPr lang="en-US" smtClean="0"/>
              <a:t>6/10/2022</a:t>
            </a:fld>
            <a:endParaRPr lang="en-US"/>
          </a:p>
        </p:txBody>
      </p:sp>
      <p:sp>
        <p:nvSpPr>
          <p:cNvPr id="6" name="Footer Placeholder 5">
            <a:extLst>
              <a:ext uri="{FF2B5EF4-FFF2-40B4-BE49-F238E27FC236}">
                <a16:creationId xmlns:a16="http://schemas.microsoft.com/office/drawing/2014/main" id="{682AD25B-9E57-2D49-92DB-143CDC45E4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52A161-2C31-B478-5A0E-0C872C108601}"/>
              </a:ext>
            </a:extLst>
          </p:cNvPr>
          <p:cNvSpPr>
            <a:spLocks noGrp="1"/>
          </p:cNvSpPr>
          <p:nvPr>
            <p:ph type="sldNum" sz="quarter" idx="12"/>
          </p:nvPr>
        </p:nvSpPr>
        <p:spPr/>
        <p:txBody>
          <a:bodyPr/>
          <a:lstStyle/>
          <a:p>
            <a:fld id="{1D9B7EEE-B726-49EB-8EE3-608D57B255AC}" type="slidenum">
              <a:rPr lang="en-US" smtClean="0"/>
              <a:t>‹#›</a:t>
            </a:fld>
            <a:endParaRPr lang="en-US"/>
          </a:p>
        </p:txBody>
      </p:sp>
    </p:spTree>
    <p:extLst>
      <p:ext uri="{BB962C8B-B14F-4D97-AF65-F5344CB8AC3E}">
        <p14:creationId xmlns:p14="http://schemas.microsoft.com/office/powerpoint/2010/main" val="2110486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B144A-529A-7B29-6CC7-E572E315A6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5823E9F-E35E-A398-8305-6170B43AC6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20A21A1-79B7-FD62-BBC4-6E7E93EE82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B6F44-751D-AA40-46FB-8FCC460EC7F2}"/>
              </a:ext>
            </a:extLst>
          </p:cNvPr>
          <p:cNvSpPr>
            <a:spLocks noGrp="1"/>
          </p:cNvSpPr>
          <p:nvPr>
            <p:ph type="dt" sz="half" idx="10"/>
          </p:nvPr>
        </p:nvSpPr>
        <p:spPr/>
        <p:txBody>
          <a:bodyPr/>
          <a:lstStyle/>
          <a:p>
            <a:fld id="{DC77E392-910E-4ECE-A0A5-69D9A20D7CCB}" type="datetime1">
              <a:rPr lang="en-US" smtClean="0"/>
              <a:t>6/10/2022</a:t>
            </a:fld>
            <a:endParaRPr lang="en-US"/>
          </a:p>
        </p:txBody>
      </p:sp>
      <p:sp>
        <p:nvSpPr>
          <p:cNvPr id="6" name="Footer Placeholder 5">
            <a:extLst>
              <a:ext uri="{FF2B5EF4-FFF2-40B4-BE49-F238E27FC236}">
                <a16:creationId xmlns:a16="http://schemas.microsoft.com/office/drawing/2014/main" id="{ED90A451-7F9A-C666-2E3E-BCFA6F65E9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B770F4-0823-D3B7-EA31-9C9BEC262072}"/>
              </a:ext>
            </a:extLst>
          </p:cNvPr>
          <p:cNvSpPr>
            <a:spLocks noGrp="1"/>
          </p:cNvSpPr>
          <p:nvPr>
            <p:ph type="sldNum" sz="quarter" idx="12"/>
          </p:nvPr>
        </p:nvSpPr>
        <p:spPr/>
        <p:txBody>
          <a:bodyPr/>
          <a:lstStyle/>
          <a:p>
            <a:fld id="{1D9B7EEE-B726-49EB-8EE3-608D57B255AC}" type="slidenum">
              <a:rPr lang="en-US" smtClean="0"/>
              <a:t>‹#›</a:t>
            </a:fld>
            <a:endParaRPr lang="en-US"/>
          </a:p>
        </p:txBody>
      </p:sp>
    </p:spTree>
    <p:extLst>
      <p:ext uri="{BB962C8B-B14F-4D97-AF65-F5344CB8AC3E}">
        <p14:creationId xmlns:p14="http://schemas.microsoft.com/office/powerpoint/2010/main" val="3464356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7EDABD-0CF9-0C78-FFA8-910126F89E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D35C3D-EA7B-74B6-8455-D97016676D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E4E345-EE7E-DCB4-4A26-2CECAC07C4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452B10-2EEF-43D2-A9CA-A091B76B837F}" type="datetime1">
              <a:rPr lang="en-US" smtClean="0"/>
              <a:t>6/10/2022</a:t>
            </a:fld>
            <a:endParaRPr lang="en-US"/>
          </a:p>
        </p:txBody>
      </p:sp>
      <p:sp>
        <p:nvSpPr>
          <p:cNvPr id="5" name="Footer Placeholder 4">
            <a:extLst>
              <a:ext uri="{FF2B5EF4-FFF2-40B4-BE49-F238E27FC236}">
                <a16:creationId xmlns:a16="http://schemas.microsoft.com/office/drawing/2014/main" id="{42960BC2-A0EB-7783-4493-4FBD6FD83B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CFD7A8D-D604-C190-40C9-4675181999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9B7EEE-B726-49EB-8EE3-608D57B255AC}" type="slidenum">
              <a:rPr lang="en-US" smtClean="0"/>
              <a:t>‹#›</a:t>
            </a:fld>
            <a:endParaRPr lang="en-US"/>
          </a:p>
        </p:txBody>
      </p:sp>
    </p:spTree>
    <p:extLst>
      <p:ext uri="{BB962C8B-B14F-4D97-AF65-F5344CB8AC3E}">
        <p14:creationId xmlns:p14="http://schemas.microsoft.com/office/powerpoint/2010/main" val="4010998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longtermtrends.net/emerging-vs-developed-markets/" TargetMode="External"/><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etfdb.com/etfdb-category/emerging-markets-bonds/"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A3EF8-D273-1EFE-2E2C-BF5109D54EBE}"/>
              </a:ext>
            </a:extLst>
          </p:cNvPr>
          <p:cNvSpPr>
            <a:spLocks noGrp="1"/>
          </p:cNvSpPr>
          <p:nvPr>
            <p:ph type="ctrTitle"/>
          </p:nvPr>
        </p:nvSpPr>
        <p:spPr/>
        <p:txBody>
          <a:bodyPr/>
          <a:lstStyle/>
          <a:p>
            <a:r>
              <a:rPr lang="en-US" dirty="0"/>
              <a:t>Student Managed Investment Funds</a:t>
            </a:r>
          </a:p>
        </p:txBody>
      </p:sp>
      <p:sp>
        <p:nvSpPr>
          <p:cNvPr id="3" name="Subtitle 2">
            <a:extLst>
              <a:ext uri="{FF2B5EF4-FFF2-40B4-BE49-F238E27FC236}">
                <a16:creationId xmlns:a16="http://schemas.microsoft.com/office/drawing/2014/main" id="{1322BC42-86DC-5E8B-AFE5-A9F7F239CC1F}"/>
              </a:ext>
            </a:extLst>
          </p:cNvPr>
          <p:cNvSpPr>
            <a:spLocks noGrp="1"/>
          </p:cNvSpPr>
          <p:nvPr>
            <p:ph type="subTitle" idx="1"/>
          </p:nvPr>
        </p:nvSpPr>
        <p:spPr/>
        <p:txBody>
          <a:bodyPr>
            <a:normAutofit/>
          </a:bodyPr>
          <a:lstStyle/>
          <a:p>
            <a:r>
              <a:rPr lang="en-US" sz="5400" dirty="0"/>
              <a:t>International Investing</a:t>
            </a:r>
          </a:p>
        </p:txBody>
      </p:sp>
      <p:sp>
        <p:nvSpPr>
          <p:cNvPr id="5" name="Slide Number Placeholder 4">
            <a:extLst>
              <a:ext uri="{FF2B5EF4-FFF2-40B4-BE49-F238E27FC236}">
                <a16:creationId xmlns:a16="http://schemas.microsoft.com/office/drawing/2014/main" id="{47210E4D-4F84-46CF-AC97-91FC144AF771}"/>
              </a:ext>
            </a:extLst>
          </p:cNvPr>
          <p:cNvSpPr>
            <a:spLocks noGrp="1"/>
          </p:cNvSpPr>
          <p:nvPr>
            <p:ph type="sldNum" sz="quarter" idx="12"/>
          </p:nvPr>
        </p:nvSpPr>
        <p:spPr/>
        <p:txBody>
          <a:bodyPr/>
          <a:lstStyle/>
          <a:p>
            <a:fld id="{1D9B7EEE-B726-49EB-8EE3-608D57B255AC}" type="slidenum">
              <a:rPr lang="en-US" smtClean="0"/>
              <a:t>1</a:t>
            </a:fld>
            <a:endParaRPr lang="en-US"/>
          </a:p>
        </p:txBody>
      </p:sp>
    </p:spTree>
    <p:extLst>
      <p:ext uri="{BB962C8B-B14F-4D97-AF65-F5344CB8AC3E}">
        <p14:creationId xmlns:p14="http://schemas.microsoft.com/office/powerpoint/2010/main" val="299093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CB3A1-2EC8-80D0-D868-378395F09B09}"/>
              </a:ext>
            </a:extLst>
          </p:cNvPr>
          <p:cNvSpPr>
            <a:spLocks noGrp="1"/>
          </p:cNvSpPr>
          <p:nvPr>
            <p:ph type="title"/>
          </p:nvPr>
        </p:nvSpPr>
        <p:spPr/>
        <p:txBody>
          <a:bodyPr/>
          <a:lstStyle/>
          <a:p>
            <a:r>
              <a:rPr lang="en-US" b="1" dirty="0"/>
              <a:t>Why International? Diversify</a:t>
            </a:r>
          </a:p>
        </p:txBody>
      </p:sp>
      <p:sp>
        <p:nvSpPr>
          <p:cNvPr id="3" name="Content Placeholder 2">
            <a:extLst>
              <a:ext uri="{FF2B5EF4-FFF2-40B4-BE49-F238E27FC236}">
                <a16:creationId xmlns:a16="http://schemas.microsoft.com/office/drawing/2014/main" id="{3190FD7D-A569-8CB4-A051-48F68F0BABF9}"/>
              </a:ext>
            </a:extLst>
          </p:cNvPr>
          <p:cNvSpPr>
            <a:spLocks noGrp="1"/>
          </p:cNvSpPr>
          <p:nvPr>
            <p:ph idx="1"/>
          </p:nvPr>
        </p:nvSpPr>
        <p:spPr/>
        <p:txBody>
          <a:bodyPr/>
          <a:lstStyle/>
          <a:p>
            <a:r>
              <a:rPr lang="en-US" dirty="0"/>
              <a:t>US and International Markets Do Not Move “in sync”</a:t>
            </a:r>
          </a:p>
          <a:p>
            <a:endParaRPr lang="en-US" dirty="0"/>
          </a:p>
        </p:txBody>
      </p:sp>
      <p:pic>
        <p:nvPicPr>
          <p:cNvPr id="5" name="Picture 4">
            <a:extLst>
              <a:ext uri="{FF2B5EF4-FFF2-40B4-BE49-F238E27FC236}">
                <a16:creationId xmlns:a16="http://schemas.microsoft.com/office/drawing/2014/main" id="{6E224579-C842-F9DA-486F-0FB54184786C}"/>
              </a:ext>
            </a:extLst>
          </p:cNvPr>
          <p:cNvPicPr>
            <a:picLocks noChangeAspect="1"/>
          </p:cNvPicPr>
          <p:nvPr/>
        </p:nvPicPr>
        <p:blipFill>
          <a:blip r:embed="rId2"/>
          <a:stretch>
            <a:fillRect/>
          </a:stretch>
        </p:blipFill>
        <p:spPr>
          <a:xfrm>
            <a:off x="1935804" y="2402797"/>
            <a:ext cx="7251379" cy="3190607"/>
          </a:xfrm>
          <a:prstGeom prst="rect">
            <a:avLst/>
          </a:prstGeom>
        </p:spPr>
      </p:pic>
      <p:sp>
        <p:nvSpPr>
          <p:cNvPr id="7" name="TextBox 6">
            <a:extLst>
              <a:ext uri="{FF2B5EF4-FFF2-40B4-BE49-F238E27FC236}">
                <a16:creationId xmlns:a16="http://schemas.microsoft.com/office/drawing/2014/main" id="{15828C74-9C21-484E-4881-BD9C9181EF8C}"/>
              </a:ext>
            </a:extLst>
          </p:cNvPr>
          <p:cNvSpPr txBox="1"/>
          <p:nvPr/>
        </p:nvSpPr>
        <p:spPr>
          <a:xfrm>
            <a:off x="1226720" y="5786407"/>
            <a:ext cx="8486624" cy="781111"/>
          </a:xfrm>
          <a:prstGeom prst="rect">
            <a:avLst/>
          </a:prstGeom>
          <a:noFill/>
        </p:spPr>
        <p:txBody>
          <a:bodyPr wrap="square">
            <a:spAutoFit/>
          </a:bodyPr>
          <a:lstStyle/>
          <a:p>
            <a:pPr marL="0" marR="0">
              <a:lnSpc>
                <a:spcPct val="107000"/>
              </a:lnSpc>
              <a:spcBef>
                <a:spcPts val="0"/>
              </a:spcBef>
              <a:spcAft>
                <a:spcPts val="8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The chart shows the values of the S&amp;P 500 Index’s return minus the MSCI World ex USA Index’s return. When the line is above 0, US stocks outperformed international stocks. When the line is below 0, international stocks outperformed US stocks. </a:t>
            </a:r>
          </a:p>
          <a:p>
            <a:pPr marL="0" marR="0">
              <a:lnSpc>
                <a:spcPct val="107000"/>
              </a:lnSpc>
              <a:spcBef>
                <a:spcPts val="0"/>
              </a:spcBef>
              <a:spcAft>
                <a:spcPts val="8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Source: Hartford Funds (including input from Morningstar and Bloomberg). US equity is represented by the S&amp;P 500 Index, International equity is represented by MSCI World ex-US Index. Permission for educational use only granted by Hartford Funds.</a:t>
            </a:r>
          </a:p>
        </p:txBody>
      </p:sp>
      <p:sp>
        <p:nvSpPr>
          <p:cNvPr id="6" name="Slide Number Placeholder 5">
            <a:extLst>
              <a:ext uri="{FF2B5EF4-FFF2-40B4-BE49-F238E27FC236}">
                <a16:creationId xmlns:a16="http://schemas.microsoft.com/office/drawing/2014/main" id="{10A51712-ED21-48B2-8B4E-9CCE44620D69}"/>
              </a:ext>
            </a:extLst>
          </p:cNvPr>
          <p:cNvSpPr>
            <a:spLocks noGrp="1"/>
          </p:cNvSpPr>
          <p:nvPr>
            <p:ph type="sldNum" sz="quarter" idx="12"/>
          </p:nvPr>
        </p:nvSpPr>
        <p:spPr/>
        <p:txBody>
          <a:bodyPr/>
          <a:lstStyle/>
          <a:p>
            <a:fld id="{1D9B7EEE-B726-49EB-8EE3-608D57B255AC}" type="slidenum">
              <a:rPr lang="en-US" smtClean="0"/>
              <a:t>10</a:t>
            </a:fld>
            <a:endParaRPr lang="en-US"/>
          </a:p>
        </p:txBody>
      </p:sp>
    </p:spTree>
    <p:extLst>
      <p:ext uri="{BB962C8B-B14F-4D97-AF65-F5344CB8AC3E}">
        <p14:creationId xmlns:p14="http://schemas.microsoft.com/office/powerpoint/2010/main" val="1384247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374FC-6FC0-F7C3-2EF1-2AFB2B34DF20}"/>
              </a:ext>
            </a:extLst>
          </p:cNvPr>
          <p:cNvSpPr>
            <a:spLocks noGrp="1"/>
          </p:cNvSpPr>
          <p:nvPr>
            <p:ph type="title"/>
          </p:nvPr>
        </p:nvSpPr>
        <p:spPr/>
        <p:txBody>
          <a:bodyPr/>
          <a:lstStyle/>
          <a:p>
            <a:r>
              <a:rPr lang="en-US" b="1" dirty="0"/>
              <a:t>Timeline of International Investing from US</a:t>
            </a:r>
          </a:p>
        </p:txBody>
      </p:sp>
      <p:sp>
        <p:nvSpPr>
          <p:cNvPr id="3" name="Content Placeholder 2">
            <a:extLst>
              <a:ext uri="{FF2B5EF4-FFF2-40B4-BE49-F238E27FC236}">
                <a16:creationId xmlns:a16="http://schemas.microsoft.com/office/drawing/2014/main" id="{DBAA2E5D-6BDC-23B9-B779-F9A48E4FDAEF}"/>
              </a:ext>
            </a:extLst>
          </p:cNvPr>
          <p:cNvSpPr>
            <a:spLocks noGrp="1"/>
          </p:cNvSpPr>
          <p:nvPr>
            <p:ph idx="1"/>
          </p:nvPr>
        </p:nvSpPr>
        <p:spPr/>
        <p:txBody>
          <a:bodyPr>
            <a:normAutofit lnSpcReduction="10000"/>
          </a:bodyPr>
          <a:lstStyle/>
          <a:p>
            <a:r>
              <a:rPr lang="en-US" dirty="0"/>
              <a:t>1974: Repeal of IET (Interest Equalization Tax) and passing of ERISA</a:t>
            </a:r>
          </a:p>
          <a:p>
            <a:r>
              <a:rPr lang="en-US" dirty="0"/>
              <a:t>Steady growth of international equity mandates through 1980s, but still considered “alternative”</a:t>
            </a:r>
          </a:p>
          <a:p>
            <a:r>
              <a:rPr lang="en-US" dirty="0"/>
              <a:t>By the 1990s, global and EM equity, global and international bonds were becoming more common</a:t>
            </a:r>
          </a:p>
          <a:p>
            <a:r>
              <a:rPr lang="en-US" dirty="0"/>
              <a:t>Enthusiasm for international/global equity peaked in the mid-2000s, as there followed an extended period of US outperformance </a:t>
            </a:r>
          </a:p>
          <a:p>
            <a:r>
              <a:rPr lang="en-US" dirty="0"/>
              <a:t>Looking forward (2020s): will investors adopt a global mindset, or still look at international investing as an opportunistic “add-on” to a domestic portfolio?     </a:t>
            </a:r>
          </a:p>
          <a:p>
            <a:endParaRPr lang="en-US" dirty="0"/>
          </a:p>
        </p:txBody>
      </p:sp>
      <p:sp>
        <p:nvSpPr>
          <p:cNvPr id="4" name="Footer Placeholder 3">
            <a:extLst>
              <a:ext uri="{FF2B5EF4-FFF2-40B4-BE49-F238E27FC236}">
                <a16:creationId xmlns:a16="http://schemas.microsoft.com/office/drawing/2014/main" id="{6924A6AB-3D99-436C-8EAB-CEB75E75A47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2B3A536-1765-4AA0-9578-26F902AFE34A}"/>
              </a:ext>
            </a:extLst>
          </p:cNvPr>
          <p:cNvSpPr>
            <a:spLocks noGrp="1"/>
          </p:cNvSpPr>
          <p:nvPr>
            <p:ph type="sldNum" sz="quarter" idx="12"/>
          </p:nvPr>
        </p:nvSpPr>
        <p:spPr/>
        <p:txBody>
          <a:bodyPr/>
          <a:lstStyle/>
          <a:p>
            <a:fld id="{1D9B7EEE-B726-49EB-8EE3-608D57B255AC}" type="slidenum">
              <a:rPr lang="en-US" smtClean="0"/>
              <a:t>11</a:t>
            </a:fld>
            <a:endParaRPr lang="en-US"/>
          </a:p>
        </p:txBody>
      </p:sp>
    </p:spTree>
    <p:extLst>
      <p:ext uri="{BB962C8B-B14F-4D97-AF65-F5344CB8AC3E}">
        <p14:creationId xmlns:p14="http://schemas.microsoft.com/office/powerpoint/2010/main" val="1542125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B77B9-6B43-4F72-43AB-D49F21E681F0}"/>
              </a:ext>
            </a:extLst>
          </p:cNvPr>
          <p:cNvSpPr>
            <a:spLocks noGrp="1"/>
          </p:cNvSpPr>
          <p:nvPr>
            <p:ph type="title"/>
          </p:nvPr>
        </p:nvSpPr>
        <p:spPr/>
        <p:txBody>
          <a:bodyPr/>
          <a:lstStyle/>
          <a:p>
            <a:r>
              <a:rPr lang="en-US" b="1" dirty="0"/>
              <a:t>Popularity of Global vs International Equity</a:t>
            </a:r>
          </a:p>
        </p:txBody>
      </p:sp>
      <p:sp>
        <p:nvSpPr>
          <p:cNvPr id="3" name="Content Placeholder 2">
            <a:extLst>
              <a:ext uri="{FF2B5EF4-FFF2-40B4-BE49-F238E27FC236}">
                <a16:creationId xmlns:a16="http://schemas.microsoft.com/office/drawing/2014/main" id="{DF9E50D7-6B86-C0DA-C81A-912EB4910C88}"/>
              </a:ext>
            </a:extLst>
          </p:cNvPr>
          <p:cNvSpPr>
            <a:spLocks noGrp="1"/>
          </p:cNvSpPr>
          <p:nvPr>
            <p:ph idx="1"/>
          </p:nvPr>
        </p:nvSpPr>
        <p:spPr/>
        <p:txBody>
          <a:bodyPr/>
          <a:lstStyle/>
          <a:p>
            <a:r>
              <a:rPr lang="en-US" dirty="0"/>
              <a:t>International still dominates, but institutions are increasingly using Global mandates</a:t>
            </a:r>
          </a:p>
          <a:p>
            <a:endParaRPr lang="en-US" dirty="0"/>
          </a:p>
        </p:txBody>
      </p:sp>
      <p:pic>
        <p:nvPicPr>
          <p:cNvPr id="4" name="Picture 3">
            <a:extLst>
              <a:ext uri="{FF2B5EF4-FFF2-40B4-BE49-F238E27FC236}">
                <a16:creationId xmlns:a16="http://schemas.microsoft.com/office/drawing/2014/main" id="{D1CC2250-CC79-CFDA-0F47-DE6A0AA9563D}"/>
              </a:ext>
            </a:extLst>
          </p:cNvPr>
          <p:cNvPicPr>
            <a:picLocks noChangeAspect="1"/>
          </p:cNvPicPr>
          <p:nvPr/>
        </p:nvPicPr>
        <p:blipFill>
          <a:blip r:embed="rId2"/>
          <a:stretch>
            <a:fillRect/>
          </a:stretch>
        </p:blipFill>
        <p:spPr>
          <a:xfrm>
            <a:off x="1190554" y="2644338"/>
            <a:ext cx="8934104" cy="3848537"/>
          </a:xfrm>
          <a:prstGeom prst="rect">
            <a:avLst/>
          </a:prstGeom>
        </p:spPr>
      </p:pic>
      <p:sp>
        <p:nvSpPr>
          <p:cNvPr id="5" name="Footer Placeholder 4">
            <a:extLst>
              <a:ext uri="{FF2B5EF4-FFF2-40B4-BE49-F238E27FC236}">
                <a16:creationId xmlns:a16="http://schemas.microsoft.com/office/drawing/2014/main" id="{EDEB12C3-4181-4F52-B4D6-00BEED09A14A}"/>
              </a:ext>
            </a:extLst>
          </p:cNvPr>
          <p:cNvSpPr>
            <a:spLocks noGrp="1"/>
          </p:cNvSpPr>
          <p:nvPr>
            <p:ph type="ftr" sz="quarter" idx="11"/>
          </p:nvPr>
        </p:nvSpPr>
        <p:spPr>
          <a:xfrm>
            <a:off x="4038600" y="6528980"/>
            <a:ext cx="4114800" cy="365125"/>
          </a:xfrm>
        </p:spPr>
        <p:txBody>
          <a:bodyPr/>
          <a:lstStyle/>
          <a:p>
            <a:r>
              <a:rPr lang="en-US" sz="800" dirty="0">
                <a:effectLst/>
                <a:latin typeface="Calibri" panose="020F0502020204030204" pitchFamily="34" charset="0"/>
                <a:ea typeface="Calibri" panose="020F0502020204030204" pitchFamily="34" charset="0"/>
                <a:cs typeface="Times New Roman" panose="02020603050405020304" pitchFamily="18" charset="0"/>
              </a:rPr>
              <a:t>Source: Investment Metrics, May 2022</a:t>
            </a:r>
          </a:p>
          <a:p>
            <a:endParaRPr lang="en-US" dirty="0"/>
          </a:p>
        </p:txBody>
      </p:sp>
      <p:sp>
        <p:nvSpPr>
          <p:cNvPr id="6" name="Slide Number Placeholder 5">
            <a:extLst>
              <a:ext uri="{FF2B5EF4-FFF2-40B4-BE49-F238E27FC236}">
                <a16:creationId xmlns:a16="http://schemas.microsoft.com/office/drawing/2014/main" id="{FC83C876-7D61-4623-BB40-422010848C59}"/>
              </a:ext>
            </a:extLst>
          </p:cNvPr>
          <p:cNvSpPr>
            <a:spLocks noGrp="1"/>
          </p:cNvSpPr>
          <p:nvPr>
            <p:ph type="sldNum" sz="quarter" idx="12"/>
          </p:nvPr>
        </p:nvSpPr>
        <p:spPr/>
        <p:txBody>
          <a:bodyPr/>
          <a:lstStyle/>
          <a:p>
            <a:fld id="{1D9B7EEE-B726-49EB-8EE3-608D57B255AC}" type="slidenum">
              <a:rPr lang="en-US" smtClean="0"/>
              <a:t>12</a:t>
            </a:fld>
            <a:endParaRPr lang="en-US"/>
          </a:p>
        </p:txBody>
      </p:sp>
    </p:spTree>
    <p:extLst>
      <p:ext uri="{BB962C8B-B14F-4D97-AF65-F5344CB8AC3E}">
        <p14:creationId xmlns:p14="http://schemas.microsoft.com/office/powerpoint/2010/main" val="3529613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E07C0-93BC-A8D2-AAA8-278A32646BEA}"/>
              </a:ext>
            </a:extLst>
          </p:cNvPr>
          <p:cNvSpPr>
            <a:spLocks noGrp="1"/>
          </p:cNvSpPr>
          <p:nvPr>
            <p:ph type="title"/>
          </p:nvPr>
        </p:nvSpPr>
        <p:spPr/>
        <p:txBody>
          <a:bodyPr/>
          <a:lstStyle/>
          <a:p>
            <a:r>
              <a:rPr lang="en-US" b="1" dirty="0"/>
              <a:t>Emerging Markets Are Also Increasingly Used</a:t>
            </a:r>
          </a:p>
        </p:txBody>
      </p:sp>
      <p:sp>
        <p:nvSpPr>
          <p:cNvPr id="3" name="Content Placeholder 2">
            <a:extLst>
              <a:ext uri="{FF2B5EF4-FFF2-40B4-BE49-F238E27FC236}">
                <a16:creationId xmlns:a16="http://schemas.microsoft.com/office/drawing/2014/main" id="{AE73FD09-9DD3-8D42-8FD8-9A81FDE2C5E2}"/>
              </a:ext>
            </a:extLst>
          </p:cNvPr>
          <p:cNvSpPr>
            <a:spLocks noGrp="1"/>
          </p:cNvSpPr>
          <p:nvPr>
            <p:ph idx="1"/>
          </p:nvPr>
        </p:nvSpPr>
        <p:spPr/>
        <p:txBody>
          <a:bodyPr/>
          <a:lstStyle/>
          <a:p>
            <a:pPr marL="0" indent="0">
              <a:buNone/>
            </a:pPr>
            <a:r>
              <a:rPr lang="en-US" dirty="0"/>
              <a:t> </a:t>
            </a:r>
          </a:p>
        </p:txBody>
      </p:sp>
      <p:pic>
        <p:nvPicPr>
          <p:cNvPr id="4" name="Picture 3">
            <a:extLst>
              <a:ext uri="{FF2B5EF4-FFF2-40B4-BE49-F238E27FC236}">
                <a16:creationId xmlns:a16="http://schemas.microsoft.com/office/drawing/2014/main" id="{0E83FD95-3640-39B4-721D-E55319EBB76C}"/>
              </a:ext>
            </a:extLst>
          </p:cNvPr>
          <p:cNvPicPr>
            <a:picLocks noChangeAspect="1"/>
          </p:cNvPicPr>
          <p:nvPr/>
        </p:nvPicPr>
        <p:blipFill>
          <a:blip r:embed="rId2"/>
          <a:stretch>
            <a:fillRect/>
          </a:stretch>
        </p:blipFill>
        <p:spPr>
          <a:xfrm>
            <a:off x="2962784" y="2121364"/>
            <a:ext cx="6266431" cy="3759859"/>
          </a:xfrm>
          <a:prstGeom prst="rect">
            <a:avLst/>
          </a:prstGeom>
        </p:spPr>
      </p:pic>
      <p:sp>
        <p:nvSpPr>
          <p:cNvPr id="5" name="Footer Placeholder 4">
            <a:extLst>
              <a:ext uri="{FF2B5EF4-FFF2-40B4-BE49-F238E27FC236}">
                <a16:creationId xmlns:a16="http://schemas.microsoft.com/office/drawing/2014/main" id="{A5C2F056-63F4-4E79-8F2D-713544489308}"/>
              </a:ext>
            </a:extLst>
          </p:cNvPr>
          <p:cNvSpPr>
            <a:spLocks noGrp="1"/>
          </p:cNvSpPr>
          <p:nvPr>
            <p:ph type="ftr" sz="quarter" idx="11"/>
          </p:nvPr>
        </p:nvSpPr>
        <p:spPr/>
        <p:txBody>
          <a:bodyPr/>
          <a:lstStyle/>
          <a:p>
            <a:r>
              <a:rPr lang="en-US" sz="800" dirty="0">
                <a:effectLst/>
                <a:latin typeface="Calibri" panose="020F0502020204030204" pitchFamily="34" charset="0"/>
                <a:ea typeface="Calibri" panose="020F0502020204030204" pitchFamily="34" charset="0"/>
                <a:cs typeface="Times New Roman" panose="02020603050405020304" pitchFamily="18" charset="0"/>
              </a:rPr>
              <a:t>Source: Investment Metrics, May 2022</a:t>
            </a:r>
          </a:p>
          <a:p>
            <a:endParaRPr lang="en-US" dirty="0"/>
          </a:p>
        </p:txBody>
      </p:sp>
      <p:sp>
        <p:nvSpPr>
          <p:cNvPr id="6" name="Slide Number Placeholder 5">
            <a:extLst>
              <a:ext uri="{FF2B5EF4-FFF2-40B4-BE49-F238E27FC236}">
                <a16:creationId xmlns:a16="http://schemas.microsoft.com/office/drawing/2014/main" id="{CF345468-C05D-42FF-BB6F-21B6A23477D5}"/>
              </a:ext>
            </a:extLst>
          </p:cNvPr>
          <p:cNvSpPr>
            <a:spLocks noGrp="1"/>
          </p:cNvSpPr>
          <p:nvPr>
            <p:ph type="sldNum" sz="quarter" idx="12"/>
          </p:nvPr>
        </p:nvSpPr>
        <p:spPr/>
        <p:txBody>
          <a:bodyPr/>
          <a:lstStyle/>
          <a:p>
            <a:fld id="{1D9B7EEE-B726-49EB-8EE3-608D57B255AC}" type="slidenum">
              <a:rPr lang="en-US" smtClean="0"/>
              <a:t>13</a:t>
            </a:fld>
            <a:endParaRPr lang="en-US"/>
          </a:p>
        </p:txBody>
      </p:sp>
    </p:spTree>
    <p:extLst>
      <p:ext uri="{BB962C8B-B14F-4D97-AF65-F5344CB8AC3E}">
        <p14:creationId xmlns:p14="http://schemas.microsoft.com/office/powerpoint/2010/main" val="3174133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6174E-8E35-B628-3FEF-EF0E6871519C}"/>
              </a:ext>
            </a:extLst>
          </p:cNvPr>
          <p:cNvSpPr>
            <a:spLocks noGrp="1"/>
          </p:cNvSpPr>
          <p:nvPr>
            <p:ph type="title"/>
          </p:nvPr>
        </p:nvSpPr>
        <p:spPr/>
        <p:txBody>
          <a:bodyPr/>
          <a:lstStyle/>
          <a:p>
            <a:r>
              <a:rPr lang="en-US" b="1" dirty="0"/>
              <a:t>Bond Diversification</a:t>
            </a:r>
          </a:p>
        </p:txBody>
      </p:sp>
      <p:sp>
        <p:nvSpPr>
          <p:cNvPr id="3" name="Content Placeholder 2">
            <a:extLst>
              <a:ext uri="{FF2B5EF4-FFF2-40B4-BE49-F238E27FC236}">
                <a16:creationId xmlns:a16="http://schemas.microsoft.com/office/drawing/2014/main" id="{7BFFE7D7-9BC0-8DFA-D260-8A93A70AFD88}"/>
              </a:ext>
            </a:extLst>
          </p:cNvPr>
          <p:cNvSpPr>
            <a:spLocks noGrp="1"/>
          </p:cNvSpPr>
          <p:nvPr>
            <p:ph idx="1"/>
          </p:nvPr>
        </p:nvSpPr>
        <p:spPr>
          <a:xfrm>
            <a:off x="904103" y="1690688"/>
            <a:ext cx="10515600" cy="4351338"/>
          </a:xfrm>
        </p:spPr>
        <p:txBody>
          <a:bodyPr/>
          <a:lstStyle/>
          <a:p>
            <a:r>
              <a:rPr lang="en-US" dirty="0"/>
              <a:t>Currency can have a significant short-term impact on returns of US vs international bonds</a:t>
            </a:r>
          </a:p>
          <a:p>
            <a:r>
              <a:rPr lang="en-US" dirty="0"/>
              <a:t>Longer-term, this has tended to even out </a:t>
            </a:r>
          </a:p>
        </p:txBody>
      </p:sp>
      <p:pic>
        <p:nvPicPr>
          <p:cNvPr id="4" name="Picture 3">
            <a:extLst>
              <a:ext uri="{FF2B5EF4-FFF2-40B4-BE49-F238E27FC236}">
                <a16:creationId xmlns:a16="http://schemas.microsoft.com/office/drawing/2014/main" id="{80F3BFE1-BCC9-F46F-CAA4-6492FF275D8E}"/>
              </a:ext>
            </a:extLst>
          </p:cNvPr>
          <p:cNvPicPr>
            <a:picLocks noChangeAspect="1"/>
          </p:cNvPicPr>
          <p:nvPr/>
        </p:nvPicPr>
        <p:blipFill>
          <a:blip r:embed="rId2"/>
          <a:stretch>
            <a:fillRect/>
          </a:stretch>
        </p:blipFill>
        <p:spPr>
          <a:xfrm>
            <a:off x="3284801" y="3189320"/>
            <a:ext cx="5622397" cy="3379420"/>
          </a:xfrm>
          <a:prstGeom prst="rect">
            <a:avLst/>
          </a:prstGeom>
        </p:spPr>
      </p:pic>
      <p:sp>
        <p:nvSpPr>
          <p:cNvPr id="5" name="Footer Placeholder 4">
            <a:extLst>
              <a:ext uri="{FF2B5EF4-FFF2-40B4-BE49-F238E27FC236}">
                <a16:creationId xmlns:a16="http://schemas.microsoft.com/office/drawing/2014/main" id="{A60FB3D7-3C29-4800-9201-7814921957C6}"/>
              </a:ext>
            </a:extLst>
          </p:cNvPr>
          <p:cNvSpPr>
            <a:spLocks noGrp="1"/>
          </p:cNvSpPr>
          <p:nvPr>
            <p:ph type="ftr" sz="quarter" idx="11"/>
          </p:nvPr>
        </p:nvSpPr>
        <p:spPr>
          <a:xfrm>
            <a:off x="4038599" y="6462545"/>
            <a:ext cx="4114800" cy="365125"/>
          </a:xfrm>
        </p:spPr>
        <p:txBody>
          <a:bodyPr/>
          <a:lstStyle/>
          <a:p>
            <a:r>
              <a:rPr lang="en-US" sz="800" dirty="0">
                <a:effectLst/>
                <a:latin typeface="Calibri" panose="020F0502020204030204" pitchFamily="34" charset="0"/>
                <a:ea typeface="Calibri" panose="020F0502020204030204" pitchFamily="34" charset="0"/>
                <a:cs typeface="Times New Roman" panose="02020603050405020304" pitchFamily="18" charset="0"/>
              </a:rPr>
              <a:t>Source: Bloomberg, December 31, 2021</a:t>
            </a:r>
            <a:endParaRPr lang="en-US" sz="800" dirty="0"/>
          </a:p>
        </p:txBody>
      </p:sp>
      <p:sp>
        <p:nvSpPr>
          <p:cNvPr id="6" name="Slide Number Placeholder 5">
            <a:extLst>
              <a:ext uri="{FF2B5EF4-FFF2-40B4-BE49-F238E27FC236}">
                <a16:creationId xmlns:a16="http://schemas.microsoft.com/office/drawing/2014/main" id="{1E7DCEF3-6065-47D3-A82F-10C064311FFA}"/>
              </a:ext>
            </a:extLst>
          </p:cNvPr>
          <p:cNvSpPr>
            <a:spLocks noGrp="1"/>
          </p:cNvSpPr>
          <p:nvPr>
            <p:ph type="sldNum" sz="quarter" idx="12"/>
          </p:nvPr>
        </p:nvSpPr>
        <p:spPr/>
        <p:txBody>
          <a:bodyPr/>
          <a:lstStyle/>
          <a:p>
            <a:fld id="{1D9B7EEE-B726-49EB-8EE3-608D57B255AC}" type="slidenum">
              <a:rPr lang="en-US" smtClean="0"/>
              <a:t>14</a:t>
            </a:fld>
            <a:endParaRPr lang="en-US"/>
          </a:p>
        </p:txBody>
      </p:sp>
    </p:spTree>
    <p:extLst>
      <p:ext uri="{BB962C8B-B14F-4D97-AF65-F5344CB8AC3E}">
        <p14:creationId xmlns:p14="http://schemas.microsoft.com/office/powerpoint/2010/main" val="2435644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238E2-3080-8C1C-5888-883BC67AAAAA}"/>
              </a:ext>
            </a:extLst>
          </p:cNvPr>
          <p:cNvSpPr>
            <a:spLocks noGrp="1"/>
          </p:cNvSpPr>
          <p:nvPr>
            <p:ph type="title"/>
          </p:nvPr>
        </p:nvSpPr>
        <p:spPr/>
        <p:txBody>
          <a:bodyPr/>
          <a:lstStyle/>
          <a:p>
            <a:r>
              <a:rPr lang="en-US" b="1" dirty="0"/>
              <a:t>Home Country Bias</a:t>
            </a:r>
          </a:p>
        </p:txBody>
      </p:sp>
      <p:sp>
        <p:nvSpPr>
          <p:cNvPr id="3" name="Content Placeholder 2">
            <a:extLst>
              <a:ext uri="{FF2B5EF4-FFF2-40B4-BE49-F238E27FC236}">
                <a16:creationId xmlns:a16="http://schemas.microsoft.com/office/drawing/2014/main" id="{0E38213B-0C46-FC1F-FD63-6807CDA20086}"/>
              </a:ext>
            </a:extLst>
          </p:cNvPr>
          <p:cNvSpPr>
            <a:spLocks noGrp="1"/>
          </p:cNvSpPr>
          <p:nvPr>
            <p:ph idx="1"/>
          </p:nvPr>
        </p:nvSpPr>
        <p:spPr/>
        <p:txBody>
          <a:bodyPr/>
          <a:lstStyle/>
          <a:p>
            <a:pPr marL="0" indent="0">
              <a:buNone/>
            </a:pPr>
            <a:r>
              <a:rPr lang="en-US" dirty="0"/>
              <a:t>There may be good reasons to favor the home country:</a:t>
            </a:r>
          </a:p>
          <a:p>
            <a:r>
              <a:rPr lang="en-US" dirty="0"/>
              <a:t>Large size of home market</a:t>
            </a:r>
          </a:p>
          <a:p>
            <a:r>
              <a:rPr lang="en-US" dirty="0"/>
              <a:t>Analytical decisions  </a:t>
            </a:r>
          </a:p>
          <a:p>
            <a:r>
              <a:rPr lang="en-US" dirty="0"/>
              <a:t>Trading and liquidity constraints on non-domestic investing</a:t>
            </a:r>
          </a:p>
          <a:p>
            <a:r>
              <a:rPr lang="en-US" dirty="0"/>
              <a:t>Investor (or manager) does not have capability</a:t>
            </a:r>
          </a:p>
          <a:p>
            <a:endParaRPr lang="en-US" dirty="0"/>
          </a:p>
          <a:p>
            <a:pPr marL="0" indent="0">
              <a:buNone/>
            </a:pPr>
            <a:r>
              <a:rPr lang="en-US" dirty="0"/>
              <a:t>These may all be rational (not bias), but often investors favor the home country significantly more than these reasons would suggest </a:t>
            </a:r>
          </a:p>
          <a:p>
            <a:endParaRPr lang="en-US" dirty="0"/>
          </a:p>
        </p:txBody>
      </p:sp>
      <p:sp>
        <p:nvSpPr>
          <p:cNvPr id="4" name="Footer Placeholder 3">
            <a:extLst>
              <a:ext uri="{FF2B5EF4-FFF2-40B4-BE49-F238E27FC236}">
                <a16:creationId xmlns:a16="http://schemas.microsoft.com/office/drawing/2014/main" id="{24D57617-73EE-4421-BA15-B44986CB12F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9E4492D-E6F1-4709-A10E-3B226DFF44B1}"/>
              </a:ext>
            </a:extLst>
          </p:cNvPr>
          <p:cNvSpPr>
            <a:spLocks noGrp="1"/>
          </p:cNvSpPr>
          <p:nvPr>
            <p:ph type="sldNum" sz="quarter" idx="12"/>
          </p:nvPr>
        </p:nvSpPr>
        <p:spPr/>
        <p:txBody>
          <a:bodyPr/>
          <a:lstStyle/>
          <a:p>
            <a:fld id="{1D9B7EEE-B726-49EB-8EE3-608D57B255AC}" type="slidenum">
              <a:rPr lang="en-US" smtClean="0"/>
              <a:t>15</a:t>
            </a:fld>
            <a:endParaRPr lang="en-US"/>
          </a:p>
        </p:txBody>
      </p:sp>
    </p:spTree>
    <p:extLst>
      <p:ext uri="{BB962C8B-B14F-4D97-AF65-F5344CB8AC3E}">
        <p14:creationId xmlns:p14="http://schemas.microsoft.com/office/powerpoint/2010/main" val="3721441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67AF7-7180-9D1A-BA21-E8D1D96FFFE6}"/>
              </a:ext>
            </a:extLst>
          </p:cNvPr>
          <p:cNvSpPr>
            <a:spLocks noGrp="1"/>
          </p:cNvSpPr>
          <p:nvPr>
            <p:ph type="title"/>
          </p:nvPr>
        </p:nvSpPr>
        <p:spPr/>
        <p:txBody>
          <a:bodyPr/>
          <a:lstStyle/>
          <a:p>
            <a:r>
              <a:rPr lang="en-US" b="1" dirty="0"/>
              <a:t>Home Country Bias Examples</a:t>
            </a:r>
          </a:p>
        </p:txBody>
      </p:sp>
      <p:sp>
        <p:nvSpPr>
          <p:cNvPr id="3" name="Content Placeholder 2">
            <a:extLst>
              <a:ext uri="{FF2B5EF4-FFF2-40B4-BE49-F238E27FC236}">
                <a16:creationId xmlns:a16="http://schemas.microsoft.com/office/drawing/2014/main" id="{E3EE1665-85AB-4D3D-8DE8-0EFF67AD2D0C}"/>
              </a:ext>
            </a:extLst>
          </p:cNvPr>
          <p:cNvSpPr>
            <a:spLocks noGrp="1"/>
          </p:cNvSpPr>
          <p:nvPr>
            <p:ph idx="1"/>
          </p:nvPr>
        </p:nvSpPr>
        <p:spPr/>
        <p:txBody>
          <a:bodyPr/>
          <a:lstStyle/>
          <a:p>
            <a:r>
              <a:rPr lang="en-US" dirty="0"/>
              <a:t>US is close to two-thirds of world capitalization, so only a very high allocation would likely exhibit bias</a:t>
            </a:r>
          </a:p>
          <a:p>
            <a:r>
              <a:rPr lang="en-US" dirty="0"/>
              <a:t>Australia is just 2% of world capitalization, so a lower figure (e.g., 40%) would likely show bias</a:t>
            </a:r>
          </a:p>
          <a:p>
            <a:endParaRPr lang="en-US" dirty="0"/>
          </a:p>
        </p:txBody>
      </p:sp>
      <p:pic>
        <p:nvPicPr>
          <p:cNvPr id="4" name="Picture 3">
            <a:extLst>
              <a:ext uri="{FF2B5EF4-FFF2-40B4-BE49-F238E27FC236}">
                <a16:creationId xmlns:a16="http://schemas.microsoft.com/office/drawing/2014/main" id="{B554A64C-A05C-94A2-07BE-74E3D6A7C834}"/>
              </a:ext>
            </a:extLst>
          </p:cNvPr>
          <p:cNvPicPr>
            <a:picLocks noChangeAspect="1"/>
          </p:cNvPicPr>
          <p:nvPr/>
        </p:nvPicPr>
        <p:blipFill>
          <a:blip r:embed="rId2"/>
          <a:stretch>
            <a:fillRect/>
          </a:stretch>
        </p:blipFill>
        <p:spPr>
          <a:xfrm>
            <a:off x="1129844" y="3644991"/>
            <a:ext cx="3820294" cy="2869391"/>
          </a:xfrm>
          <a:prstGeom prst="rect">
            <a:avLst/>
          </a:prstGeom>
        </p:spPr>
      </p:pic>
      <p:pic>
        <p:nvPicPr>
          <p:cNvPr id="5" name="Picture 4">
            <a:extLst>
              <a:ext uri="{FF2B5EF4-FFF2-40B4-BE49-F238E27FC236}">
                <a16:creationId xmlns:a16="http://schemas.microsoft.com/office/drawing/2014/main" id="{B5ABA273-75EB-3ADF-85D8-9B66AADDBA39}"/>
              </a:ext>
            </a:extLst>
          </p:cNvPr>
          <p:cNvPicPr>
            <a:picLocks noChangeAspect="1"/>
          </p:cNvPicPr>
          <p:nvPr/>
        </p:nvPicPr>
        <p:blipFill>
          <a:blip r:embed="rId3"/>
          <a:stretch>
            <a:fillRect/>
          </a:stretch>
        </p:blipFill>
        <p:spPr>
          <a:xfrm>
            <a:off x="5335241" y="3644991"/>
            <a:ext cx="3908357" cy="2847884"/>
          </a:xfrm>
          <a:prstGeom prst="rect">
            <a:avLst/>
          </a:prstGeom>
        </p:spPr>
      </p:pic>
      <p:sp>
        <p:nvSpPr>
          <p:cNvPr id="7" name="Slide Number Placeholder 6">
            <a:extLst>
              <a:ext uri="{FF2B5EF4-FFF2-40B4-BE49-F238E27FC236}">
                <a16:creationId xmlns:a16="http://schemas.microsoft.com/office/drawing/2014/main" id="{6CAAD54D-A7F3-427B-8AD3-2B45DD0D859E}"/>
              </a:ext>
            </a:extLst>
          </p:cNvPr>
          <p:cNvSpPr>
            <a:spLocks noGrp="1"/>
          </p:cNvSpPr>
          <p:nvPr>
            <p:ph type="sldNum" sz="quarter" idx="12"/>
          </p:nvPr>
        </p:nvSpPr>
        <p:spPr/>
        <p:txBody>
          <a:bodyPr/>
          <a:lstStyle/>
          <a:p>
            <a:fld id="{1D9B7EEE-B726-49EB-8EE3-608D57B255AC}" type="slidenum">
              <a:rPr lang="en-US" smtClean="0"/>
              <a:t>16</a:t>
            </a:fld>
            <a:endParaRPr lang="en-US"/>
          </a:p>
        </p:txBody>
      </p:sp>
    </p:spTree>
    <p:extLst>
      <p:ext uri="{BB962C8B-B14F-4D97-AF65-F5344CB8AC3E}">
        <p14:creationId xmlns:p14="http://schemas.microsoft.com/office/powerpoint/2010/main" val="899127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B6C22-2EEF-94FF-82A3-3BAF91B897D1}"/>
              </a:ext>
            </a:extLst>
          </p:cNvPr>
          <p:cNvSpPr>
            <a:spLocks noGrp="1"/>
          </p:cNvSpPr>
          <p:nvPr>
            <p:ph type="title"/>
          </p:nvPr>
        </p:nvSpPr>
        <p:spPr/>
        <p:txBody>
          <a:bodyPr/>
          <a:lstStyle/>
          <a:p>
            <a:r>
              <a:rPr lang="en-US" b="1" dirty="0"/>
              <a:t>Emerging Markets</a:t>
            </a:r>
          </a:p>
        </p:txBody>
      </p:sp>
      <p:sp>
        <p:nvSpPr>
          <p:cNvPr id="3" name="Content Placeholder 2">
            <a:extLst>
              <a:ext uri="{FF2B5EF4-FFF2-40B4-BE49-F238E27FC236}">
                <a16:creationId xmlns:a16="http://schemas.microsoft.com/office/drawing/2014/main" id="{E816BEAE-B9BC-D004-0DDF-4AC83CB772F9}"/>
              </a:ext>
            </a:extLst>
          </p:cNvPr>
          <p:cNvSpPr>
            <a:spLocks noGrp="1"/>
          </p:cNvSpPr>
          <p:nvPr>
            <p:ph idx="1"/>
          </p:nvPr>
        </p:nvSpPr>
        <p:spPr/>
        <p:txBody>
          <a:bodyPr/>
          <a:lstStyle/>
          <a:p>
            <a:r>
              <a:rPr lang="en-US" sz="2400" dirty="0"/>
              <a:t>“Emerging Markets” as a term, was first used in 1980s, but acceptance grew slowly: 4% of ACWI by 2002 </a:t>
            </a:r>
          </a:p>
          <a:p>
            <a:r>
              <a:rPr lang="en-US" sz="2400" dirty="0"/>
              <a:t>Now EM is over 10% of ACWI, and China is the largest EM</a:t>
            </a:r>
          </a:p>
          <a:p>
            <a:pPr marL="0" indent="0">
              <a:buNone/>
            </a:pPr>
            <a:endParaRPr lang="en-US" dirty="0"/>
          </a:p>
        </p:txBody>
      </p:sp>
      <p:pic>
        <p:nvPicPr>
          <p:cNvPr id="4" name="Picture 3">
            <a:extLst>
              <a:ext uri="{FF2B5EF4-FFF2-40B4-BE49-F238E27FC236}">
                <a16:creationId xmlns:a16="http://schemas.microsoft.com/office/drawing/2014/main" id="{35F412D3-0616-ED2C-2E91-C343F4A93706}"/>
              </a:ext>
            </a:extLst>
          </p:cNvPr>
          <p:cNvPicPr>
            <a:picLocks noChangeAspect="1"/>
          </p:cNvPicPr>
          <p:nvPr/>
        </p:nvPicPr>
        <p:blipFill>
          <a:blip r:embed="rId2"/>
          <a:stretch>
            <a:fillRect/>
          </a:stretch>
        </p:blipFill>
        <p:spPr>
          <a:xfrm>
            <a:off x="2194239" y="3054486"/>
            <a:ext cx="3456274" cy="2958398"/>
          </a:xfrm>
          <a:prstGeom prst="rect">
            <a:avLst/>
          </a:prstGeom>
        </p:spPr>
      </p:pic>
      <p:pic>
        <p:nvPicPr>
          <p:cNvPr id="5" name="Picture 4">
            <a:extLst>
              <a:ext uri="{FF2B5EF4-FFF2-40B4-BE49-F238E27FC236}">
                <a16:creationId xmlns:a16="http://schemas.microsoft.com/office/drawing/2014/main" id="{359C0770-4080-C5AF-4B23-9A8CBE718FD3}"/>
              </a:ext>
            </a:extLst>
          </p:cNvPr>
          <p:cNvPicPr>
            <a:picLocks noChangeAspect="1"/>
          </p:cNvPicPr>
          <p:nvPr/>
        </p:nvPicPr>
        <p:blipFill>
          <a:blip r:embed="rId3"/>
          <a:stretch>
            <a:fillRect/>
          </a:stretch>
        </p:blipFill>
        <p:spPr>
          <a:xfrm>
            <a:off x="6096000" y="3054486"/>
            <a:ext cx="3448558" cy="2945643"/>
          </a:xfrm>
          <a:prstGeom prst="rect">
            <a:avLst/>
          </a:prstGeom>
        </p:spPr>
      </p:pic>
      <p:sp>
        <p:nvSpPr>
          <p:cNvPr id="6" name="Footer Placeholder 5">
            <a:extLst>
              <a:ext uri="{FF2B5EF4-FFF2-40B4-BE49-F238E27FC236}">
                <a16:creationId xmlns:a16="http://schemas.microsoft.com/office/drawing/2014/main" id="{558B9334-A7AE-477C-BA06-096228E97FBC}"/>
              </a:ext>
            </a:extLst>
          </p:cNvPr>
          <p:cNvSpPr>
            <a:spLocks noGrp="1"/>
          </p:cNvSpPr>
          <p:nvPr>
            <p:ph type="ftr" sz="quarter" idx="11"/>
          </p:nvPr>
        </p:nvSpPr>
        <p:spPr/>
        <p:txBody>
          <a:bodyPr/>
          <a:lstStyle/>
          <a:p>
            <a:r>
              <a:rPr lang="en-US" sz="800" dirty="0">
                <a:effectLst/>
                <a:latin typeface="Calibri" panose="020F0502020204030204" pitchFamily="34" charset="0"/>
                <a:ea typeface="Calibri" panose="020F0502020204030204" pitchFamily="34" charset="0"/>
                <a:cs typeface="Times New Roman" panose="02020603050405020304" pitchFamily="18" charset="0"/>
              </a:rPr>
              <a:t>Source: MSCI data as of 3/31/22; MSCI Barra 2008, An Emerging Markets Perspective</a:t>
            </a:r>
          </a:p>
          <a:p>
            <a:endParaRPr lang="en-US" dirty="0"/>
          </a:p>
        </p:txBody>
      </p:sp>
      <p:sp>
        <p:nvSpPr>
          <p:cNvPr id="7" name="Slide Number Placeholder 6">
            <a:extLst>
              <a:ext uri="{FF2B5EF4-FFF2-40B4-BE49-F238E27FC236}">
                <a16:creationId xmlns:a16="http://schemas.microsoft.com/office/drawing/2014/main" id="{C59CF2B3-A499-4BFF-84BE-58E34F0A3FD6}"/>
              </a:ext>
            </a:extLst>
          </p:cNvPr>
          <p:cNvSpPr>
            <a:spLocks noGrp="1"/>
          </p:cNvSpPr>
          <p:nvPr>
            <p:ph type="sldNum" sz="quarter" idx="12"/>
          </p:nvPr>
        </p:nvSpPr>
        <p:spPr/>
        <p:txBody>
          <a:bodyPr/>
          <a:lstStyle/>
          <a:p>
            <a:fld id="{1D9B7EEE-B726-49EB-8EE3-608D57B255AC}" type="slidenum">
              <a:rPr lang="en-US" smtClean="0"/>
              <a:t>17</a:t>
            </a:fld>
            <a:endParaRPr lang="en-US" dirty="0"/>
          </a:p>
        </p:txBody>
      </p:sp>
    </p:spTree>
    <p:extLst>
      <p:ext uri="{BB962C8B-B14F-4D97-AF65-F5344CB8AC3E}">
        <p14:creationId xmlns:p14="http://schemas.microsoft.com/office/powerpoint/2010/main" val="2114748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2CEC6-ADC7-F420-AE20-AE7E10198EBA}"/>
              </a:ext>
            </a:extLst>
          </p:cNvPr>
          <p:cNvSpPr>
            <a:spLocks noGrp="1"/>
          </p:cNvSpPr>
          <p:nvPr>
            <p:ph type="title"/>
          </p:nvPr>
        </p:nvSpPr>
        <p:spPr/>
        <p:txBody>
          <a:bodyPr/>
          <a:lstStyle/>
          <a:p>
            <a:r>
              <a:rPr lang="en-US" b="1" dirty="0"/>
              <a:t>Frontier Markets (FM)</a:t>
            </a:r>
          </a:p>
        </p:txBody>
      </p:sp>
      <p:sp>
        <p:nvSpPr>
          <p:cNvPr id="3" name="Content Placeholder 2">
            <a:extLst>
              <a:ext uri="{FF2B5EF4-FFF2-40B4-BE49-F238E27FC236}">
                <a16:creationId xmlns:a16="http://schemas.microsoft.com/office/drawing/2014/main" id="{583CE4B3-4732-FD84-2164-DBC886DE47D7}"/>
              </a:ext>
            </a:extLst>
          </p:cNvPr>
          <p:cNvSpPr>
            <a:spLocks noGrp="1"/>
          </p:cNvSpPr>
          <p:nvPr>
            <p:ph idx="1"/>
          </p:nvPr>
        </p:nvSpPr>
        <p:spPr/>
        <p:txBody>
          <a:bodyPr/>
          <a:lstStyle/>
          <a:p>
            <a:r>
              <a:rPr lang="en-US" dirty="0"/>
              <a:t>Lower tier of EM: markets are small individually and in aggregate</a:t>
            </a:r>
          </a:p>
          <a:p>
            <a:r>
              <a:rPr lang="en-US" dirty="0"/>
              <a:t>FM is about 1% of EM capitalization</a:t>
            </a:r>
          </a:p>
          <a:p>
            <a:pPr marL="0" indent="0">
              <a:buNone/>
            </a:pPr>
            <a:r>
              <a:rPr lang="en-US" dirty="0"/>
              <a:t> </a:t>
            </a:r>
          </a:p>
        </p:txBody>
      </p:sp>
      <p:pic>
        <p:nvPicPr>
          <p:cNvPr id="4" name="Picture 3">
            <a:extLst>
              <a:ext uri="{FF2B5EF4-FFF2-40B4-BE49-F238E27FC236}">
                <a16:creationId xmlns:a16="http://schemas.microsoft.com/office/drawing/2014/main" id="{EFF11343-B48D-8EBB-BE7C-A16EC010FF7B}"/>
              </a:ext>
            </a:extLst>
          </p:cNvPr>
          <p:cNvPicPr>
            <a:picLocks noChangeAspect="1"/>
          </p:cNvPicPr>
          <p:nvPr/>
        </p:nvPicPr>
        <p:blipFill>
          <a:blip r:embed="rId2"/>
          <a:stretch>
            <a:fillRect/>
          </a:stretch>
        </p:blipFill>
        <p:spPr>
          <a:xfrm>
            <a:off x="3547071" y="2742821"/>
            <a:ext cx="5243209" cy="3694943"/>
          </a:xfrm>
          <a:prstGeom prst="rect">
            <a:avLst/>
          </a:prstGeom>
        </p:spPr>
      </p:pic>
      <p:sp>
        <p:nvSpPr>
          <p:cNvPr id="5" name="Footer Placeholder 4">
            <a:extLst>
              <a:ext uri="{FF2B5EF4-FFF2-40B4-BE49-F238E27FC236}">
                <a16:creationId xmlns:a16="http://schemas.microsoft.com/office/drawing/2014/main" id="{1B9E0E2A-4D54-45AE-A78A-E729BB57EE6D}"/>
              </a:ext>
            </a:extLst>
          </p:cNvPr>
          <p:cNvSpPr>
            <a:spLocks noGrp="1"/>
          </p:cNvSpPr>
          <p:nvPr>
            <p:ph type="ftr" sz="quarter" idx="11"/>
          </p:nvPr>
        </p:nvSpPr>
        <p:spPr>
          <a:xfrm>
            <a:off x="4038600" y="6474802"/>
            <a:ext cx="4114800" cy="365125"/>
          </a:xfrm>
        </p:spPr>
        <p:txBody>
          <a:bodyPr/>
          <a:lstStyle/>
          <a:p>
            <a:r>
              <a:rPr lang="en-US" sz="800" dirty="0">
                <a:effectLst/>
                <a:latin typeface="Calibri" panose="020F0502020204030204" pitchFamily="34" charset="0"/>
                <a:ea typeface="Calibri" panose="020F0502020204030204" pitchFamily="34" charset="0"/>
                <a:cs typeface="Times New Roman" panose="02020603050405020304" pitchFamily="18" charset="0"/>
              </a:rPr>
              <a:t>Source: MSCI data as of 3/31/22</a:t>
            </a:r>
          </a:p>
          <a:p>
            <a:endParaRPr lang="en-US" dirty="0"/>
          </a:p>
        </p:txBody>
      </p:sp>
      <p:sp>
        <p:nvSpPr>
          <p:cNvPr id="6" name="Slide Number Placeholder 5">
            <a:extLst>
              <a:ext uri="{FF2B5EF4-FFF2-40B4-BE49-F238E27FC236}">
                <a16:creationId xmlns:a16="http://schemas.microsoft.com/office/drawing/2014/main" id="{E739FEFC-0D7C-429B-8996-A6A0DFB5CE3B}"/>
              </a:ext>
            </a:extLst>
          </p:cNvPr>
          <p:cNvSpPr>
            <a:spLocks noGrp="1"/>
          </p:cNvSpPr>
          <p:nvPr>
            <p:ph type="sldNum" sz="quarter" idx="12"/>
          </p:nvPr>
        </p:nvSpPr>
        <p:spPr/>
        <p:txBody>
          <a:bodyPr/>
          <a:lstStyle/>
          <a:p>
            <a:fld id="{1D9B7EEE-B726-49EB-8EE3-608D57B255AC}" type="slidenum">
              <a:rPr lang="en-US" smtClean="0"/>
              <a:t>18</a:t>
            </a:fld>
            <a:endParaRPr lang="en-US"/>
          </a:p>
        </p:txBody>
      </p:sp>
    </p:spTree>
    <p:extLst>
      <p:ext uri="{BB962C8B-B14F-4D97-AF65-F5344CB8AC3E}">
        <p14:creationId xmlns:p14="http://schemas.microsoft.com/office/powerpoint/2010/main" val="885836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283EB-C005-43C5-815D-24FDC5BF34F6}"/>
              </a:ext>
            </a:extLst>
          </p:cNvPr>
          <p:cNvSpPr>
            <a:spLocks noGrp="1"/>
          </p:cNvSpPr>
          <p:nvPr>
            <p:ph type="title"/>
          </p:nvPr>
        </p:nvSpPr>
        <p:spPr/>
        <p:txBody>
          <a:bodyPr>
            <a:normAutofit/>
          </a:bodyPr>
          <a:lstStyle/>
          <a:p>
            <a:r>
              <a:rPr lang="en-US" sz="3600" b="1" dirty="0"/>
              <a:t>Historical Returns: Emerging vs Developed Markets</a:t>
            </a:r>
          </a:p>
        </p:txBody>
      </p:sp>
      <p:sp>
        <p:nvSpPr>
          <p:cNvPr id="3" name="Content Placeholder 2">
            <a:extLst>
              <a:ext uri="{FF2B5EF4-FFF2-40B4-BE49-F238E27FC236}">
                <a16:creationId xmlns:a16="http://schemas.microsoft.com/office/drawing/2014/main" id="{BDFC1AF2-FAB0-4E6F-88EA-84436930D572}"/>
              </a:ext>
            </a:extLst>
          </p:cNvPr>
          <p:cNvSpPr>
            <a:spLocks noGrp="1"/>
          </p:cNvSpPr>
          <p:nvPr>
            <p:ph idx="1"/>
          </p:nvPr>
        </p:nvSpPr>
        <p:spPr>
          <a:xfrm>
            <a:off x="838200" y="1581394"/>
            <a:ext cx="10515600" cy="4351338"/>
          </a:xfrm>
        </p:spPr>
        <p:txBody>
          <a:bodyPr/>
          <a:lstStyle/>
          <a:p>
            <a:r>
              <a:rPr lang="en-US" dirty="0"/>
              <a:t>There have been long cycles in relative performance of EM vs DM</a:t>
            </a:r>
          </a:p>
          <a:p>
            <a:pPr marL="0" indent="0">
              <a:buNone/>
            </a:pPr>
            <a:endParaRPr lang="en-US" dirty="0"/>
          </a:p>
        </p:txBody>
      </p:sp>
      <p:pic>
        <p:nvPicPr>
          <p:cNvPr id="6" name="Picture 5" descr="Graphical user interface, chart, line chart, scatter chart&#10;&#10;Description automatically generated">
            <a:extLst>
              <a:ext uri="{FF2B5EF4-FFF2-40B4-BE49-F238E27FC236}">
                <a16:creationId xmlns:a16="http://schemas.microsoft.com/office/drawing/2014/main" id="{5AD8EC88-A3CC-4603-8699-12A375597D2C}"/>
              </a:ext>
            </a:extLst>
          </p:cNvPr>
          <p:cNvPicPr>
            <a:picLocks noChangeAspect="1"/>
          </p:cNvPicPr>
          <p:nvPr/>
        </p:nvPicPr>
        <p:blipFill>
          <a:blip r:embed="rId2"/>
          <a:stretch>
            <a:fillRect/>
          </a:stretch>
        </p:blipFill>
        <p:spPr>
          <a:xfrm>
            <a:off x="944359" y="2598738"/>
            <a:ext cx="9785514" cy="2571834"/>
          </a:xfrm>
          <a:prstGeom prst="rect">
            <a:avLst/>
          </a:prstGeom>
        </p:spPr>
      </p:pic>
      <p:sp>
        <p:nvSpPr>
          <p:cNvPr id="4" name="Footer Placeholder 3">
            <a:extLst>
              <a:ext uri="{FF2B5EF4-FFF2-40B4-BE49-F238E27FC236}">
                <a16:creationId xmlns:a16="http://schemas.microsoft.com/office/drawing/2014/main" id="{BCCBEE61-C057-421D-8D9B-5020D726AC18}"/>
              </a:ext>
            </a:extLst>
          </p:cNvPr>
          <p:cNvSpPr>
            <a:spLocks noGrp="1"/>
          </p:cNvSpPr>
          <p:nvPr>
            <p:ph type="ftr" sz="quarter" idx="11"/>
          </p:nvPr>
        </p:nvSpPr>
        <p:spPr/>
        <p:txBody>
          <a:bodyPr/>
          <a:lstStyle/>
          <a:p>
            <a:r>
              <a:rPr lang="en-US"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Source: longtermtrends.net  </a:t>
            </a:r>
            <a:r>
              <a:rPr lang="en-US" sz="8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https://www.longtermtrends.net/emerging-vs-developed-markets/</a:t>
            </a:r>
            <a:r>
              <a:rPr lang="en-US"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1988-2022, as of 4/28/22; ratio EM/DM is MSCI EM index/MSCI World index</a:t>
            </a:r>
          </a:p>
          <a:p>
            <a:endParaRPr lang="en-US" dirty="0"/>
          </a:p>
        </p:txBody>
      </p:sp>
      <p:sp>
        <p:nvSpPr>
          <p:cNvPr id="5" name="Slide Number Placeholder 4">
            <a:extLst>
              <a:ext uri="{FF2B5EF4-FFF2-40B4-BE49-F238E27FC236}">
                <a16:creationId xmlns:a16="http://schemas.microsoft.com/office/drawing/2014/main" id="{529C9622-56C4-4B23-A599-19E8A52941C1}"/>
              </a:ext>
            </a:extLst>
          </p:cNvPr>
          <p:cNvSpPr>
            <a:spLocks noGrp="1"/>
          </p:cNvSpPr>
          <p:nvPr>
            <p:ph type="sldNum" sz="quarter" idx="12"/>
          </p:nvPr>
        </p:nvSpPr>
        <p:spPr/>
        <p:txBody>
          <a:bodyPr/>
          <a:lstStyle/>
          <a:p>
            <a:fld id="{1D9B7EEE-B726-49EB-8EE3-608D57B255AC}" type="slidenum">
              <a:rPr lang="en-US" smtClean="0"/>
              <a:t>19</a:t>
            </a:fld>
            <a:endParaRPr lang="en-US" dirty="0"/>
          </a:p>
        </p:txBody>
      </p:sp>
    </p:spTree>
    <p:extLst>
      <p:ext uri="{BB962C8B-B14F-4D97-AF65-F5344CB8AC3E}">
        <p14:creationId xmlns:p14="http://schemas.microsoft.com/office/powerpoint/2010/main" val="449418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5B1A8-6004-0EEE-FA5A-49B83AD9E9F7}"/>
              </a:ext>
            </a:extLst>
          </p:cNvPr>
          <p:cNvSpPr>
            <a:spLocks noGrp="1"/>
          </p:cNvSpPr>
          <p:nvPr>
            <p:ph type="title"/>
          </p:nvPr>
        </p:nvSpPr>
        <p:spPr/>
        <p:txBody>
          <a:bodyPr/>
          <a:lstStyle/>
          <a:p>
            <a:r>
              <a:rPr lang="en-US" b="1" dirty="0"/>
              <a:t>What is International Investing?</a:t>
            </a:r>
          </a:p>
        </p:txBody>
      </p:sp>
      <p:sp>
        <p:nvSpPr>
          <p:cNvPr id="3" name="Content Placeholder 2">
            <a:extLst>
              <a:ext uri="{FF2B5EF4-FFF2-40B4-BE49-F238E27FC236}">
                <a16:creationId xmlns:a16="http://schemas.microsoft.com/office/drawing/2014/main" id="{90688799-F836-9C78-745F-6ACC151011A3}"/>
              </a:ext>
            </a:extLst>
          </p:cNvPr>
          <p:cNvSpPr>
            <a:spLocks noGrp="1"/>
          </p:cNvSpPr>
          <p:nvPr>
            <p:ph idx="1"/>
          </p:nvPr>
        </p:nvSpPr>
        <p:spPr/>
        <p:txBody>
          <a:bodyPr/>
          <a:lstStyle/>
          <a:p>
            <a:pPr marL="0" indent="0">
              <a:buNone/>
            </a:pPr>
            <a:r>
              <a:rPr lang="en-US" dirty="0"/>
              <a:t>Global Perspective:</a:t>
            </a:r>
          </a:p>
          <a:p>
            <a:r>
              <a:rPr lang="en-US" dirty="0"/>
              <a:t>Equity</a:t>
            </a:r>
          </a:p>
          <a:p>
            <a:r>
              <a:rPr lang="en-US" dirty="0"/>
              <a:t>Bonds</a:t>
            </a:r>
          </a:p>
          <a:p>
            <a:r>
              <a:rPr lang="en-US" dirty="0"/>
              <a:t>Currency</a:t>
            </a:r>
          </a:p>
          <a:p>
            <a:endParaRPr lang="en-US" dirty="0"/>
          </a:p>
          <a:p>
            <a:pPr marL="0" indent="0">
              <a:buNone/>
            </a:pPr>
            <a:r>
              <a:rPr lang="en-US" dirty="0"/>
              <a:t>International or Global</a:t>
            </a:r>
          </a:p>
          <a:p>
            <a:pPr marL="0" indent="0">
              <a:buNone/>
            </a:pPr>
            <a:r>
              <a:rPr lang="en-US" dirty="0"/>
              <a:t>Developed or Emerging</a:t>
            </a:r>
          </a:p>
        </p:txBody>
      </p:sp>
      <p:sp>
        <p:nvSpPr>
          <p:cNvPr id="5" name="Slide Number Placeholder 4">
            <a:extLst>
              <a:ext uri="{FF2B5EF4-FFF2-40B4-BE49-F238E27FC236}">
                <a16:creationId xmlns:a16="http://schemas.microsoft.com/office/drawing/2014/main" id="{F061E5FB-283B-464E-989A-714F4D7D69AB}"/>
              </a:ext>
            </a:extLst>
          </p:cNvPr>
          <p:cNvSpPr>
            <a:spLocks noGrp="1"/>
          </p:cNvSpPr>
          <p:nvPr>
            <p:ph type="sldNum" sz="quarter" idx="12"/>
          </p:nvPr>
        </p:nvSpPr>
        <p:spPr/>
        <p:txBody>
          <a:bodyPr/>
          <a:lstStyle/>
          <a:p>
            <a:fld id="{1D9B7EEE-B726-49EB-8EE3-608D57B255AC}" type="slidenum">
              <a:rPr lang="en-US" smtClean="0"/>
              <a:t>2</a:t>
            </a:fld>
            <a:endParaRPr lang="en-US"/>
          </a:p>
        </p:txBody>
      </p:sp>
    </p:spTree>
    <p:extLst>
      <p:ext uri="{BB962C8B-B14F-4D97-AF65-F5344CB8AC3E}">
        <p14:creationId xmlns:p14="http://schemas.microsoft.com/office/powerpoint/2010/main" val="15770259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5E8FF-9FD9-436A-8A6E-1101436AB101}"/>
              </a:ext>
            </a:extLst>
          </p:cNvPr>
          <p:cNvSpPr>
            <a:spLocks noGrp="1"/>
          </p:cNvSpPr>
          <p:nvPr>
            <p:ph type="title"/>
          </p:nvPr>
        </p:nvSpPr>
        <p:spPr/>
        <p:txBody>
          <a:bodyPr/>
          <a:lstStyle/>
          <a:p>
            <a:r>
              <a:rPr lang="en-US" dirty="0"/>
              <a:t>Emerging  Market Debt </a:t>
            </a:r>
          </a:p>
        </p:txBody>
      </p:sp>
      <p:sp>
        <p:nvSpPr>
          <p:cNvPr id="3" name="Content Placeholder 2">
            <a:extLst>
              <a:ext uri="{FF2B5EF4-FFF2-40B4-BE49-F238E27FC236}">
                <a16:creationId xmlns:a16="http://schemas.microsoft.com/office/drawing/2014/main" id="{BA3DD406-1717-4AB3-9F27-F142A464A527}"/>
              </a:ext>
            </a:extLst>
          </p:cNvPr>
          <p:cNvSpPr>
            <a:spLocks noGrp="1"/>
          </p:cNvSpPr>
          <p:nvPr>
            <p:ph idx="1"/>
          </p:nvPr>
        </p:nvSpPr>
        <p:spPr>
          <a:xfrm>
            <a:off x="838200" y="1538654"/>
            <a:ext cx="10515600" cy="4638309"/>
          </a:xfrm>
        </p:spPr>
        <p:txBody>
          <a:bodyPr>
            <a:normAutofit/>
          </a:bodyPr>
          <a:lstStyle/>
          <a:p>
            <a:r>
              <a:rPr lang="en-US" sz="2000" dirty="0"/>
              <a:t>EM debt includes both $-denominated and local currency</a:t>
            </a:r>
          </a:p>
          <a:p>
            <a:r>
              <a:rPr lang="en-US" sz="2000" dirty="0"/>
              <a:t>Local currency EM debt is dominated by Chinese issuers ($2.5tr, over 40% of the total local-currency EM debt market)</a:t>
            </a:r>
          </a:p>
          <a:p>
            <a:r>
              <a:rPr lang="en-US" sz="2000" dirty="0"/>
              <a:t>The $-denominated market is smaller ($2tr vs $6tr) and more geographically diverse</a:t>
            </a:r>
          </a:p>
          <a:p>
            <a:pPr marL="0" indent="0">
              <a:buNone/>
            </a:pPr>
            <a:endParaRPr lang="en-US" sz="2000" dirty="0"/>
          </a:p>
          <a:p>
            <a:pPr marL="0" indent="0">
              <a:buNone/>
            </a:pPr>
            <a:endParaRPr lang="en-US" sz="2000" dirty="0"/>
          </a:p>
        </p:txBody>
      </p:sp>
      <p:graphicFrame>
        <p:nvGraphicFramePr>
          <p:cNvPr id="6" name="Chart 5">
            <a:extLst>
              <a:ext uri="{FF2B5EF4-FFF2-40B4-BE49-F238E27FC236}">
                <a16:creationId xmlns:a16="http://schemas.microsoft.com/office/drawing/2014/main" id="{BF7494C9-2D3C-4FC2-92FE-31AC30D064F9}"/>
              </a:ext>
            </a:extLst>
          </p:cNvPr>
          <p:cNvGraphicFramePr/>
          <p:nvPr>
            <p:extLst>
              <p:ext uri="{D42A27DB-BD31-4B8C-83A1-F6EECF244321}">
                <p14:modId xmlns:p14="http://schemas.microsoft.com/office/powerpoint/2010/main" val="1959232962"/>
              </p:ext>
            </p:extLst>
          </p:nvPr>
        </p:nvGraphicFramePr>
        <p:xfrm>
          <a:off x="1090897" y="3191281"/>
          <a:ext cx="3476217" cy="298568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59897FF7-3450-4750-B01D-BD56515313E8}"/>
              </a:ext>
            </a:extLst>
          </p:cNvPr>
          <p:cNvGraphicFramePr/>
          <p:nvPr>
            <p:extLst>
              <p:ext uri="{D42A27DB-BD31-4B8C-83A1-F6EECF244321}">
                <p14:modId xmlns:p14="http://schemas.microsoft.com/office/powerpoint/2010/main" val="3997123281"/>
              </p:ext>
            </p:extLst>
          </p:nvPr>
        </p:nvGraphicFramePr>
        <p:xfrm>
          <a:off x="4567114" y="3191281"/>
          <a:ext cx="3386668" cy="2985682"/>
        </p:xfrm>
        <a:graphic>
          <a:graphicData uri="http://schemas.openxmlformats.org/drawingml/2006/chart">
            <c:chart xmlns:c="http://schemas.openxmlformats.org/drawingml/2006/chart" xmlns:r="http://schemas.openxmlformats.org/officeDocument/2006/relationships" r:id="rId3"/>
          </a:graphicData>
        </a:graphic>
      </p:graphicFrame>
      <p:sp>
        <p:nvSpPr>
          <p:cNvPr id="4" name="Footer Placeholder 3">
            <a:extLst>
              <a:ext uri="{FF2B5EF4-FFF2-40B4-BE49-F238E27FC236}">
                <a16:creationId xmlns:a16="http://schemas.microsoft.com/office/drawing/2014/main" id="{8A7E57C2-A82A-46C6-8E54-1C650A7E6C66}"/>
              </a:ext>
            </a:extLst>
          </p:cNvPr>
          <p:cNvSpPr>
            <a:spLocks noGrp="1"/>
          </p:cNvSpPr>
          <p:nvPr>
            <p:ph type="ftr" sz="quarter" idx="11"/>
          </p:nvPr>
        </p:nvSpPr>
        <p:spPr>
          <a:xfrm>
            <a:off x="2509714" y="6356350"/>
            <a:ext cx="4114800" cy="365125"/>
          </a:xfrm>
        </p:spPr>
        <p:txBody>
          <a:bodyPr/>
          <a:lstStyle/>
          <a:p>
            <a:r>
              <a:rPr lang="en-US" sz="800" dirty="0">
                <a:effectLst/>
                <a:latin typeface="Calibri" panose="020F0502020204030204" pitchFamily="34" charset="0"/>
                <a:ea typeface="Calibri" panose="020F0502020204030204" pitchFamily="34" charset="0"/>
                <a:cs typeface="Times New Roman" panose="02020603050405020304" pitchFamily="18" charset="0"/>
              </a:rPr>
              <a:t>Source: Bloomberg, 3/31/22</a:t>
            </a:r>
          </a:p>
          <a:p>
            <a:endParaRPr lang="en-US" dirty="0"/>
          </a:p>
        </p:txBody>
      </p:sp>
      <p:sp>
        <p:nvSpPr>
          <p:cNvPr id="5" name="Slide Number Placeholder 4">
            <a:extLst>
              <a:ext uri="{FF2B5EF4-FFF2-40B4-BE49-F238E27FC236}">
                <a16:creationId xmlns:a16="http://schemas.microsoft.com/office/drawing/2014/main" id="{EAFA5250-4CC4-47A7-ABB0-09E1AC7C4C78}"/>
              </a:ext>
            </a:extLst>
          </p:cNvPr>
          <p:cNvSpPr>
            <a:spLocks noGrp="1"/>
          </p:cNvSpPr>
          <p:nvPr>
            <p:ph type="sldNum" sz="quarter" idx="12"/>
          </p:nvPr>
        </p:nvSpPr>
        <p:spPr/>
        <p:txBody>
          <a:bodyPr/>
          <a:lstStyle/>
          <a:p>
            <a:fld id="{1D9B7EEE-B726-49EB-8EE3-608D57B255AC}" type="slidenum">
              <a:rPr lang="en-US" smtClean="0"/>
              <a:t>20</a:t>
            </a:fld>
            <a:endParaRPr lang="en-US"/>
          </a:p>
        </p:txBody>
      </p:sp>
    </p:spTree>
    <p:extLst>
      <p:ext uri="{BB962C8B-B14F-4D97-AF65-F5344CB8AC3E}">
        <p14:creationId xmlns:p14="http://schemas.microsoft.com/office/powerpoint/2010/main" val="1404110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CF628-E3F6-4AC8-9672-66FDC6840296}"/>
              </a:ext>
            </a:extLst>
          </p:cNvPr>
          <p:cNvSpPr>
            <a:spLocks noGrp="1"/>
          </p:cNvSpPr>
          <p:nvPr>
            <p:ph type="title"/>
          </p:nvPr>
        </p:nvSpPr>
        <p:spPr/>
        <p:txBody>
          <a:bodyPr/>
          <a:lstStyle/>
          <a:p>
            <a:r>
              <a:rPr lang="en-US" dirty="0"/>
              <a:t>Investing in EM Debt</a:t>
            </a:r>
          </a:p>
        </p:txBody>
      </p:sp>
      <p:sp>
        <p:nvSpPr>
          <p:cNvPr id="3" name="Content Placeholder 2">
            <a:extLst>
              <a:ext uri="{FF2B5EF4-FFF2-40B4-BE49-F238E27FC236}">
                <a16:creationId xmlns:a16="http://schemas.microsoft.com/office/drawing/2014/main" id="{51F105C8-EAC6-49FC-A90A-994885D8350C}"/>
              </a:ext>
            </a:extLst>
          </p:cNvPr>
          <p:cNvSpPr>
            <a:spLocks noGrp="1"/>
          </p:cNvSpPr>
          <p:nvPr>
            <p:ph idx="1"/>
          </p:nvPr>
        </p:nvSpPr>
        <p:spPr/>
        <p:txBody>
          <a:bodyPr/>
          <a:lstStyle/>
          <a:p>
            <a:r>
              <a:rPr lang="en-US" dirty="0"/>
              <a:t>For a SMIF looking to invest in EM Debt, mutual funds or ETFs may be the most practical course</a:t>
            </a:r>
          </a:p>
          <a:p>
            <a:pPr marL="0" indent="0">
              <a:buNone/>
            </a:pPr>
            <a:endParaRPr lang="en-US" dirty="0"/>
          </a:p>
        </p:txBody>
      </p:sp>
      <p:graphicFrame>
        <p:nvGraphicFramePr>
          <p:cNvPr id="5" name="Table 4">
            <a:extLst>
              <a:ext uri="{FF2B5EF4-FFF2-40B4-BE49-F238E27FC236}">
                <a16:creationId xmlns:a16="http://schemas.microsoft.com/office/drawing/2014/main" id="{E4E58631-51AB-4938-8E2A-9DDC315CC818}"/>
              </a:ext>
            </a:extLst>
          </p:cNvPr>
          <p:cNvGraphicFramePr/>
          <p:nvPr>
            <p:extLst>
              <p:ext uri="{D42A27DB-BD31-4B8C-83A1-F6EECF244321}">
                <p14:modId xmlns:p14="http://schemas.microsoft.com/office/powerpoint/2010/main" val="2133647573"/>
              </p:ext>
            </p:extLst>
          </p:nvPr>
        </p:nvGraphicFramePr>
        <p:xfrm>
          <a:off x="2702822" y="3065992"/>
          <a:ext cx="4558972" cy="1476699"/>
        </p:xfrm>
        <a:graphic>
          <a:graphicData uri="http://schemas.openxmlformats.org/drawingml/2006/table">
            <a:tbl>
              <a:tblPr firstRow="1" firstCol="1" bandRow="1">
                <a:tableStyleId>{5C22544A-7EE6-4342-B048-85BDC9FD1C3A}</a:tableStyleId>
              </a:tblPr>
              <a:tblGrid>
                <a:gridCol w="1880727">
                  <a:extLst>
                    <a:ext uri="{9D8B030D-6E8A-4147-A177-3AD203B41FA5}">
                      <a16:colId xmlns:a16="http://schemas.microsoft.com/office/drawing/2014/main" val="3600805449"/>
                    </a:ext>
                  </a:extLst>
                </a:gridCol>
                <a:gridCol w="1229675">
                  <a:extLst>
                    <a:ext uri="{9D8B030D-6E8A-4147-A177-3AD203B41FA5}">
                      <a16:colId xmlns:a16="http://schemas.microsoft.com/office/drawing/2014/main" val="1042846964"/>
                    </a:ext>
                  </a:extLst>
                </a:gridCol>
                <a:gridCol w="1448570">
                  <a:extLst>
                    <a:ext uri="{9D8B030D-6E8A-4147-A177-3AD203B41FA5}">
                      <a16:colId xmlns:a16="http://schemas.microsoft.com/office/drawing/2014/main" val="2997249670"/>
                    </a:ext>
                  </a:extLst>
                </a:gridCol>
              </a:tblGrid>
              <a:tr h="492233">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AUM ($bn)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Number of funds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22143182"/>
                  </a:ext>
                </a:extLst>
              </a:tr>
              <a:tr h="492233">
                <a:tc>
                  <a:txBody>
                    <a:bodyPr/>
                    <a:lstStyle/>
                    <a:p>
                      <a:pPr marL="0" marR="0">
                        <a:lnSpc>
                          <a:spcPct val="107000"/>
                        </a:lnSpc>
                        <a:spcBef>
                          <a:spcPts val="0"/>
                        </a:spcBef>
                        <a:spcAft>
                          <a:spcPts val="0"/>
                        </a:spcAft>
                      </a:pPr>
                      <a:r>
                        <a:rPr lang="en-US" sz="1100">
                          <a:effectLst/>
                        </a:rPr>
                        <a:t>Mutual funds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57.1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71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65333215"/>
                  </a:ext>
                </a:extLst>
              </a:tr>
              <a:tr h="492233">
                <a:tc>
                  <a:txBody>
                    <a:bodyPr/>
                    <a:lstStyle/>
                    <a:p>
                      <a:pPr marL="0" marR="0">
                        <a:lnSpc>
                          <a:spcPct val="107000"/>
                        </a:lnSpc>
                        <a:spcBef>
                          <a:spcPts val="0"/>
                        </a:spcBef>
                        <a:spcAft>
                          <a:spcPts val="0"/>
                        </a:spcAft>
                      </a:pPr>
                      <a:r>
                        <a:rPr lang="en-US" sz="1100">
                          <a:effectLst/>
                        </a:rPr>
                        <a:t>ETFs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27.9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dirty="0">
                          <a:effectLst/>
                        </a:rPr>
                        <a:t>24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86567173"/>
                  </a:ext>
                </a:extLst>
              </a:tr>
            </a:tbl>
          </a:graphicData>
        </a:graphic>
      </p:graphicFrame>
      <p:sp>
        <p:nvSpPr>
          <p:cNvPr id="4" name="Footer Placeholder 3">
            <a:extLst>
              <a:ext uri="{FF2B5EF4-FFF2-40B4-BE49-F238E27FC236}">
                <a16:creationId xmlns:a16="http://schemas.microsoft.com/office/drawing/2014/main" id="{294CD83C-99A7-4028-A7CB-09FC8A918899}"/>
              </a:ext>
            </a:extLst>
          </p:cNvPr>
          <p:cNvSpPr>
            <a:spLocks noGrp="1"/>
          </p:cNvSpPr>
          <p:nvPr>
            <p:ph type="ftr" sz="quarter" idx="11"/>
          </p:nvPr>
        </p:nvSpPr>
        <p:spPr>
          <a:xfrm>
            <a:off x="2263856" y="6448425"/>
            <a:ext cx="5820182" cy="409575"/>
          </a:xfrm>
        </p:spPr>
        <p:txBody>
          <a:bodyPr/>
          <a:lstStyle/>
          <a:p>
            <a:r>
              <a:rPr lang="en-US"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Source: Morningstar for Mutual Funds, 5/2/22; ETFs </a:t>
            </a:r>
            <a:r>
              <a:rPr lang="en-US" sz="8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https://etfdb.com/etfdb-category/emerging-markets-bonds/</a:t>
            </a:r>
            <a:r>
              <a:rPr lang="en-US"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data as of 4/14/22</a:t>
            </a:r>
          </a:p>
          <a:p>
            <a:endParaRPr lang="en-US" dirty="0"/>
          </a:p>
        </p:txBody>
      </p:sp>
      <p:sp>
        <p:nvSpPr>
          <p:cNvPr id="6" name="Slide Number Placeholder 5">
            <a:extLst>
              <a:ext uri="{FF2B5EF4-FFF2-40B4-BE49-F238E27FC236}">
                <a16:creationId xmlns:a16="http://schemas.microsoft.com/office/drawing/2014/main" id="{7B239A4D-CFE0-4F61-A8C0-68521B00A143}"/>
              </a:ext>
            </a:extLst>
          </p:cNvPr>
          <p:cNvSpPr>
            <a:spLocks noGrp="1"/>
          </p:cNvSpPr>
          <p:nvPr>
            <p:ph type="sldNum" sz="quarter" idx="12"/>
          </p:nvPr>
        </p:nvSpPr>
        <p:spPr/>
        <p:txBody>
          <a:bodyPr/>
          <a:lstStyle/>
          <a:p>
            <a:fld id="{1D9B7EEE-B726-49EB-8EE3-608D57B255AC}" type="slidenum">
              <a:rPr lang="en-US" smtClean="0"/>
              <a:t>21</a:t>
            </a:fld>
            <a:endParaRPr lang="en-US"/>
          </a:p>
        </p:txBody>
      </p:sp>
    </p:spTree>
    <p:extLst>
      <p:ext uri="{BB962C8B-B14F-4D97-AF65-F5344CB8AC3E}">
        <p14:creationId xmlns:p14="http://schemas.microsoft.com/office/powerpoint/2010/main" val="379075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5F47F-42E4-413C-9AEE-4E7BEA61083D}"/>
              </a:ext>
            </a:extLst>
          </p:cNvPr>
          <p:cNvSpPr>
            <a:spLocks noGrp="1"/>
          </p:cNvSpPr>
          <p:nvPr>
            <p:ph type="title"/>
          </p:nvPr>
        </p:nvSpPr>
        <p:spPr/>
        <p:txBody>
          <a:bodyPr/>
          <a:lstStyle/>
          <a:p>
            <a:r>
              <a:rPr lang="en-US" dirty="0"/>
              <a:t>Key Issues for International Investors</a:t>
            </a:r>
          </a:p>
        </p:txBody>
      </p:sp>
      <p:sp>
        <p:nvSpPr>
          <p:cNvPr id="3" name="Content Placeholder 2">
            <a:extLst>
              <a:ext uri="{FF2B5EF4-FFF2-40B4-BE49-F238E27FC236}">
                <a16:creationId xmlns:a16="http://schemas.microsoft.com/office/drawing/2014/main" id="{737302EC-0971-4305-A066-DE59DE6D6C57}"/>
              </a:ext>
            </a:extLst>
          </p:cNvPr>
          <p:cNvSpPr>
            <a:spLocks noGrp="1"/>
          </p:cNvSpPr>
          <p:nvPr>
            <p:ph idx="1"/>
          </p:nvPr>
        </p:nvSpPr>
        <p:spPr/>
        <p:txBody>
          <a:bodyPr>
            <a:normAutofit fontScale="92500" lnSpcReduction="10000"/>
          </a:bodyPr>
          <a:lstStyle/>
          <a:p>
            <a:r>
              <a:rPr lang="en-US" dirty="0"/>
              <a:t>Global or International</a:t>
            </a:r>
          </a:p>
          <a:p>
            <a:r>
              <a:rPr lang="en-US" dirty="0"/>
              <a:t>Top-Down or Bottom-Up</a:t>
            </a:r>
          </a:p>
          <a:p>
            <a:r>
              <a:rPr lang="en-US" dirty="0"/>
              <a:t>Hedged or Unhedged</a:t>
            </a:r>
          </a:p>
          <a:p>
            <a:r>
              <a:rPr lang="en-US" dirty="0"/>
              <a:t>Active or Passive</a:t>
            </a:r>
          </a:p>
          <a:p>
            <a:r>
              <a:rPr lang="en-US" dirty="0"/>
              <a:t>Value vs Core vs Growth</a:t>
            </a:r>
          </a:p>
          <a:p>
            <a:r>
              <a:rPr lang="en-US" dirty="0"/>
              <a:t>Quantitative vs Fundamental</a:t>
            </a:r>
          </a:p>
          <a:p>
            <a:pPr marL="0" indent="0">
              <a:buNone/>
            </a:pPr>
            <a:endParaRPr lang="en-US" dirty="0"/>
          </a:p>
          <a:p>
            <a:pPr marL="0" indent="0">
              <a:buNone/>
            </a:pPr>
            <a:r>
              <a:rPr lang="en-US" b="1" dirty="0"/>
              <a:t>While the first three bullet points are less relevant for domestic investors, all of these issues require a thoughtful decision by SMIFs looking to invest internationally   </a:t>
            </a:r>
          </a:p>
          <a:p>
            <a:endParaRPr lang="en-US" dirty="0"/>
          </a:p>
        </p:txBody>
      </p:sp>
      <p:sp>
        <p:nvSpPr>
          <p:cNvPr id="5" name="Slide Number Placeholder 4">
            <a:extLst>
              <a:ext uri="{FF2B5EF4-FFF2-40B4-BE49-F238E27FC236}">
                <a16:creationId xmlns:a16="http://schemas.microsoft.com/office/drawing/2014/main" id="{7A237D95-9676-4854-8568-DA95F420AB57}"/>
              </a:ext>
            </a:extLst>
          </p:cNvPr>
          <p:cNvSpPr>
            <a:spLocks noGrp="1"/>
          </p:cNvSpPr>
          <p:nvPr>
            <p:ph type="sldNum" sz="quarter" idx="12"/>
          </p:nvPr>
        </p:nvSpPr>
        <p:spPr/>
        <p:txBody>
          <a:bodyPr/>
          <a:lstStyle/>
          <a:p>
            <a:fld id="{1D9B7EEE-B726-49EB-8EE3-608D57B255AC}" type="slidenum">
              <a:rPr lang="en-US" smtClean="0"/>
              <a:t>22</a:t>
            </a:fld>
            <a:endParaRPr lang="en-US"/>
          </a:p>
        </p:txBody>
      </p:sp>
    </p:spTree>
    <p:extLst>
      <p:ext uri="{BB962C8B-B14F-4D97-AF65-F5344CB8AC3E}">
        <p14:creationId xmlns:p14="http://schemas.microsoft.com/office/powerpoint/2010/main" val="11703481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4B964-E4BD-4E7E-B437-04935FDD1957}"/>
              </a:ext>
            </a:extLst>
          </p:cNvPr>
          <p:cNvSpPr>
            <a:spLocks noGrp="1"/>
          </p:cNvSpPr>
          <p:nvPr>
            <p:ph type="title"/>
          </p:nvPr>
        </p:nvSpPr>
        <p:spPr/>
        <p:txBody>
          <a:bodyPr/>
          <a:lstStyle/>
          <a:p>
            <a:r>
              <a:rPr lang="en-US" dirty="0"/>
              <a:t>Practical Issues for SMIFs</a:t>
            </a:r>
          </a:p>
        </p:txBody>
      </p:sp>
      <p:sp>
        <p:nvSpPr>
          <p:cNvPr id="3" name="Content Placeholder 2">
            <a:extLst>
              <a:ext uri="{FF2B5EF4-FFF2-40B4-BE49-F238E27FC236}">
                <a16:creationId xmlns:a16="http://schemas.microsoft.com/office/drawing/2014/main" id="{1C99958F-47F7-406F-AE05-7221278017D0}"/>
              </a:ext>
            </a:extLst>
          </p:cNvPr>
          <p:cNvSpPr>
            <a:spLocks noGrp="1"/>
          </p:cNvSpPr>
          <p:nvPr>
            <p:ph idx="1"/>
          </p:nvPr>
        </p:nvSpPr>
        <p:spPr/>
        <p:txBody>
          <a:bodyPr/>
          <a:lstStyle/>
          <a:p>
            <a:r>
              <a:rPr lang="en-US" dirty="0"/>
              <a:t>Globalize the process</a:t>
            </a:r>
          </a:p>
          <a:p>
            <a:pPr lvl="1"/>
            <a:r>
              <a:rPr lang="en-US" dirty="0"/>
              <a:t>Style and approach</a:t>
            </a:r>
          </a:p>
          <a:p>
            <a:pPr lvl="1"/>
            <a:r>
              <a:rPr lang="en-US" dirty="0"/>
              <a:t>Division of responsibilities</a:t>
            </a:r>
          </a:p>
          <a:p>
            <a:pPr lvl="1"/>
            <a:r>
              <a:rPr lang="en-US" dirty="0"/>
              <a:t>Finding information</a:t>
            </a:r>
          </a:p>
          <a:p>
            <a:r>
              <a:rPr lang="en-US" dirty="0"/>
              <a:t>Trading Platform and Instruments</a:t>
            </a:r>
          </a:p>
          <a:p>
            <a:r>
              <a:rPr lang="en-US" dirty="0"/>
              <a:t>Taxation</a:t>
            </a:r>
          </a:p>
          <a:p>
            <a:r>
              <a:rPr lang="en-US" dirty="0"/>
              <a:t>Accounting and Reporting</a:t>
            </a:r>
          </a:p>
        </p:txBody>
      </p:sp>
      <p:sp>
        <p:nvSpPr>
          <p:cNvPr id="5" name="Slide Number Placeholder 4">
            <a:extLst>
              <a:ext uri="{FF2B5EF4-FFF2-40B4-BE49-F238E27FC236}">
                <a16:creationId xmlns:a16="http://schemas.microsoft.com/office/drawing/2014/main" id="{D16B0940-4E6A-4187-9516-6C2693802F16}"/>
              </a:ext>
            </a:extLst>
          </p:cNvPr>
          <p:cNvSpPr>
            <a:spLocks noGrp="1"/>
          </p:cNvSpPr>
          <p:nvPr>
            <p:ph type="sldNum" sz="quarter" idx="12"/>
          </p:nvPr>
        </p:nvSpPr>
        <p:spPr/>
        <p:txBody>
          <a:bodyPr/>
          <a:lstStyle/>
          <a:p>
            <a:fld id="{1D9B7EEE-B726-49EB-8EE3-608D57B255AC}" type="slidenum">
              <a:rPr lang="en-US" smtClean="0"/>
              <a:t>23</a:t>
            </a:fld>
            <a:endParaRPr lang="en-US"/>
          </a:p>
        </p:txBody>
      </p:sp>
    </p:spTree>
    <p:extLst>
      <p:ext uri="{BB962C8B-B14F-4D97-AF65-F5344CB8AC3E}">
        <p14:creationId xmlns:p14="http://schemas.microsoft.com/office/powerpoint/2010/main" val="16991044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7AA85-A7C9-498E-A727-054715A3538D}"/>
              </a:ext>
            </a:extLst>
          </p:cNvPr>
          <p:cNvSpPr>
            <a:spLocks noGrp="1"/>
          </p:cNvSpPr>
          <p:nvPr>
            <p:ph type="title"/>
          </p:nvPr>
        </p:nvSpPr>
        <p:spPr/>
        <p:txBody>
          <a:bodyPr/>
          <a:lstStyle/>
          <a:p>
            <a:r>
              <a:rPr lang="en-US" dirty="0"/>
              <a:t>Accounting Standards, US vs International</a:t>
            </a:r>
          </a:p>
        </p:txBody>
      </p:sp>
      <p:sp>
        <p:nvSpPr>
          <p:cNvPr id="6" name="Text Placeholder 5">
            <a:extLst>
              <a:ext uri="{FF2B5EF4-FFF2-40B4-BE49-F238E27FC236}">
                <a16:creationId xmlns:a16="http://schemas.microsoft.com/office/drawing/2014/main" id="{D0A8E396-7A96-4BB1-AF51-E63D33880AC8}"/>
              </a:ext>
            </a:extLst>
          </p:cNvPr>
          <p:cNvSpPr>
            <a:spLocks noGrp="1"/>
          </p:cNvSpPr>
          <p:nvPr>
            <p:ph type="body" idx="1"/>
          </p:nvPr>
        </p:nvSpPr>
        <p:spPr/>
        <p:txBody>
          <a:bodyPr/>
          <a:lstStyle/>
          <a:p>
            <a:r>
              <a:rPr lang="en-US" dirty="0"/>
              <a:t>US: GAAP</a:t>
            </a:r>
          </a:p>
        </p:txBody>
      </p:sp>
      <p:sp>
        <p:nvSpPr>
          <p:cNvPr id="3" name="Content Placeholder 2">
            <a:extLst>
              <a:ext uri="{FF2B5EF4-FFF2-40B4-BE49-F238E27FC236}">
                <a16:creationId xmlns:a16="http://schemas.microsoft.com/office/drawing/2014/main" id="{AE2D3C11-F5D3-4C28-A5D0-54CA04513170}"/>
              </a:ext>
            </a:extLst>
          </p:cNvPr>
          <p:cNvSpPr>
            <a:spLocks noGrp="1"/>
          </p:cNvSpPr>
          <p:nvPr>
            <p:ph sz="half" idx="2"/>
          </p:nvPr>
        </p:nvSpPr>
        <p:spPr>
          <a:xfrm>
            <a:off x="839788" y="2505075"/>
            <a:ext cx="5157787" cy="2051050"/>
          </a:xfrm>
        </p:spPr>
        <p:txBody>
          <a:bodyPr/>
          <a:lstStyle/>
          <a:p>
            <a:r>
              <a:rPr lang="en-US" dirty="0"/>
              <a:t>Mandatory for US companies</a:t>
            </a:r>
          </a:p>
          <a:p>
            <a:r>
              <a:rPr lang="en-US" dirty="0"/>
              <a:t>Rules-based</a:t>
            </a:r>
          </a:p>
          <a:p>
            <a:r>
              <a:rPr lang="en-US" dirty="0"/>
              <a:t>Non-US companies listed in US must comply with GAAP</a:t>
            </a:r>
          </a:p>
        </p:txBody>
      </p:sp>
      <p:sp>
        <p:nvSpPr>
          <p:cNvPr id="7" name="Text Placeholder 6">
            <a:extLst>
              <a:ext uri="{FF2B5EF4-FFF2-40B4-BE49-F238E27FC236}">
                <a16:creationId xmlns:a16="http://schemas.microsoft.com/office/drawing/2014/main" id="{6C1832B4-A7CA-4103-8C98-9732DAC669D2}"/>
              </a:ext>
            </a:extLst>
          </p:cNvPr>
          <p:cNvSpPr>
            <a:spLocks noGrp="1"/>
          </p:cNvSpPr>
          <p:nvPr>
            <p:ph type="body" sz="quarter" idx="3"/>
          </p:nvPr>
        </p:nvSpPr>
        <p:spPr/>
        <p:txBody>
          <a:bodyPr/>
          <a:lstStyle/>
          <a:p>
            <a:r>
              <a:rPr lang="en-US" dirty="0"/>
              <a:t>International: IFRS</a:t>
            </a:r>
          </a:p>
        </p:txBody>
      </p:sp>
      <p:sp>
        <p:nvSpPr>
          <p:cNvPr id="8" name="Content Placeholder 7">
            <a:extLst>
              <a:ext uri="{FF2B5EF4-FFF2-40B4-BE49-F238E27FC236}">
                <a16:creationId xmlns:a16="http://schemas.microsoft.com/office/drawing/2014/main" id="{DB64741A-B34A-4A0F-B5F4-BBFB8E5398EA}"/>
              </a:ext>
            </a:extLst>
          </p:cNvPr>
          <p:cNvSpPr>
            <a:spLocks noGrp="1"/>
          </p:cNvSpPr>
          <p:nvPr>
            <p:ph sz="quarter" idx="4"/>
          </p:nvPr>
        </p:nvSpPr>
        <p:spPr>
          <a:xfrm>
            <a:off x="6172200" y="2505075"/>
            <a:ext cx="5183188" cy="1670050"/>
          </a:xfrm>
        </p:spPr>
        <p:txBody>
          <a:bodyPr/>
          <a:lstStyle/>
          <a:p>
            <a:r>
              <a:rPr lang="en-US" dirty="0"/>
              <a:t>Increasingly used outside the US as the standard</a:t>
            </a:r>
          </a:p>
          <a:p>
            <a:r>
              <a:rPr lang="en-US" dirty="0"/>
              <a:t>Principles-based</a:t>
            </a:r>
          </a:p>
        </p:txBody>
      </p:sp>
      <p:sp>
        <p:nvSpPr>
          <p:cNvPr id="4" name="Footer Placeholder 3">
            <a:extLst>
              <a:ext uri="{FF2B5EF4-FFF2-40B4-BE49-F238E27FC236}">
                <a16:creationId xmlns:a16="http://schemas.microsoft.com/office/drawing/2014/main" id="{22DE4A3A-6F39-4ED7-B40B-7FE9D4F3571F}"/>
              </a:ext>
            </a:extLst>
          </p:cNvPr>
          <p:cNvSpPr>
            <a:spLocks noGrp="1"/>
          </p:cNvSpPr>
          <p:nvPr>
            <p:ph type="ftr" sz="quarter" idx="11"/>
          </p:nvPr>
        </p:nvSpPr>
        <p:spPr/>
        <p:txBody>
          <a:bodyPr/>
          <a:lstStyle/>
          <a:p>
            <a:r>
              <a:rPr lang="en-US" dirty="0"/>
              <a:t>GAAP: Generally Accepted Accounting Principles</a:t>
            </a:r>
          </a:p>
          <a:p>
            <a:r>
              <a:rPr lang="en-US" dirty="0"/>
              <a:t>IFRS: International Financial Reporting Standards</a:t>
            </a:r>
          </a:p>
        </p:txBody>
      </p:sp>
      <p:sp>
        <p:nvSpPr>
          <p:cNvPr id="5" name="Slide Number Placeholder 4">
            <a:extLst>
              <a:ext uri="{FF2B5EF4-FFF2-40B4-BE49-F238E27FC236}">
                <a16:creationId xmlns:a16="http://schemas.microsoft.com/office/drawing/2014/main" id="{FFB30A70-F9FD-4FBD-B581-338028C18B43}"/>
              </a:ext>
            </a:extLst>
          </p:cNvPr>
          <p:cNvSpPr>
            <a:spLocks noGrp="1"/>
          </p:cNvSpPr>
          <p:nvPr>
            <p:ph type="sldNum" sz="quarter" idx="12"/>
          </p:nvPr>
        </p:nvSpPr>
        <p:spPr/>
        <p:txBody>
          <a:bodyPr/>
          <a:lstStyle/>
          <a:p>
            <a:fld id="{1D9B7EEE-B726-49EB-8EE3-608D57B255AC}" type="slidenum">
              <a:rPr lang="en-US" smtClean="0"/>
              <a:t>24</a:t>
            </a:fld>
            <a:endParaRPr lang="en-US"/>
          </a:p>
        </p:txBody>
      </p:sp>
      <p:sp>
        <p:nvSpPr>
          <p:cNvPr id="9" name="TextBox 8">
            <a:extLst>
              <a:ext uri="{FF2B5EF4-FFF2-40B4-BE49-F238E27FC236}">
                <a16:creationId xmlns:a16="http://schemas.microsoft.com/office/drawing/2014/main" id="{B8875B9F-2038-45A3-A5FB-07D6B6484641}"/>
              </a:ext>
            </a:extLst>
          </p:cNvPr>
          <p:cNvSpPr txBox="1"/>
          <p:nvPr/>
        </p:nvSpPr>
        <p:spPr>
          <a:xfrm>
            <a:off x="2806701" y="4893458"/>
            <a:ext cx="7175499" cy="954107"/>
          </a:xfrm>
          <a:prstGeom prst="rect">
            <a:avLst/>
          </a:prstGeom>
          <a:noFill/>
        </p:spPr>
        <p:txBody>
          <a:bodyPr wrap="square" rtlCol="0">
            <a:spAutoFit/>
          </a:bodyPr>
          <a:lstStyle/>
          <a:p>
            <a:pPr algn="l"/>
            <a:r>
              <a:rPr lang="en-US" sz="2800" dirty="0"/>
              <a:t>Eventual goal is convergence between GAAP and IFRS but progress has been slow</a:t>
            </a:r>
          </a:p>
        </p:txBody>
      </p:sp>
    </p:spTree>
    <p:extLst>
      <p:ext uri="{BB962C8B-B14F-4D97-AF65-F5344CB8AC3E}">
        <p14:creationId xmlns:p14="http://schemas.microsoft.com/office/powerpoint/2010/main" val="42694768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34306-3D7C-4B3A-8488-C7507CBC52FC}"/>
              </a:ext>
            </a:extLst>
          </p:cNvPr>
          <p:cNvSpPr>
            <a:spLocks noGrp="1"/>
          </p:cNvSpPr>
          <p:nvPr>
            <p:ph type="title"/>
          </p:nvPr>
        </p:nvSpPr>
        <p:spPr/>
        <p:txBody>
          <a:bodyPr/>
          <a:lstStyle/>
          <a:p>
            <a:r>
              <a:rPr lang="en-US" dirty="0"/>
              <a:t>Value Investing: “the lonely discipline”</a:t>
            </a:r>
          </a:p>
        </p:txBody>
      </p:sp>
      <p:sp>
        <p:nvSpPr>
          <p:cNvPr id="3" name="Content Placeholder 2">
            <a:extLst>
              <a:ext uri="{FF2B5EF4-FFF2-40B4-BE49-F238E27FC236}">
                <a16:creationId xmlns:a16="http://schemas.microsoft.com/office/drawing/2014/main" id="{C4D16274-6C53-4249-A6FB-90981D6D4D75}"/>
              </a:ext>
            </a:extLst>
          </p:cNvPr>
          <p:cNvSpPr>
            <a:spLocks noGrp="1"/>
          </p:cNvSpPr>
          <p:nvPr>
            <p:ph idx="1"/>
          </p:nvPr>
        </p:nvSpPr>
        <p:spPr/>
        <p:txBody>
          <a:bodyPr/>
          <a:lstStyle/>
          <a:p>
            <a:pPr marL="0" indent="0">
              <a:buNone/>
            </a:pPr>
            <a:r>
              <a:rPr lang="en-US" sz="1800" i="1" dirty="0">
                <a:effectLst/>
                <a:latin typeface="Calibri" panose="020F0502020204030204" pitchFamily="34" charset="0"/>
                <a:ea typeface="Calibri" panose="020F0502020204030204" pitchFamily="34" charset="0"/>
                <a:cs typeface="Times New Roman" panose="02020603050405020304" pitchFamily="18" charset="0"/>
              </a:rPr>
              <a:t>“Graham and Dodd value investing can often be a lonely discipline, especially on the global level, where investors tend to herd to the “hot dot” countries or regions. Independence is part of the value investor’s DNA. In fact, the only way that long-term active value investing can outperform is by separating from the pack. Value investors operate differently; the truly focused ones are distinct from their peers, and their portfolios are often clearly miles away from their benchmark or index.”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Charles Brandes, Value Investing Today</a:t>
            </a:r>
          </a:p>
          <a:p>
            <a:pPr marL="0" indent="0">
              <a:buNone/>
            </a:pPr>
            <a:r>
              <a:rPr lang="en-US" sz="2000" b="1" dirty="0">
                <a:latin typeface="Calibri" panose="020F0502020204030204" pitchFamily="34" charset="0"/>
                <a:ea typeface="Calibri" panose="020F0502020204030204" pitchFamily="34" charset="0"/>
                <a:cs typeface="Times New Roman" panose="02020603050405020304" pitchFamily="18" charset="0"/>
              </a:rPr>
              <a:t>FOUR SUGGESTIONS for SMIFs ASPIRING TO BE SUCCESSFUL VALUE INVESTORS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b="1" dirty="0">
                <a:latin typeface="Calibri" panose="020F0502020204030204" pitchFamily="34" charset="0"/>
                <a:ea typeface="Calibri" panose="020F0502020204030204" pitchFamily="34" charset="0"/>
                <a:cs typeface="Times New Roman" panose="02020603050405020304" pitchFamily="18" charset="0"/>
              </a:rPr>
              <a:t>WRITE EVERYTHING DOWN </a:t>
            </a:r>
            <a:r>
              <a:rPr lang="en-US" sz="2000" dirty="0">
                <a:latin typeface="Calibri" panose="020F0502020204030204" pitchFamily="34" charset="0"/>
                <a:ea typeface="Calibri" panose="020F0502020204030204" pitchFamily="34" charset="0"/>
                <a:cs typeface="Times New Roman" panose="02020603050405020304" pitchFamily="18" charset="0"/>
              </a:rPr>
              <a:t>Document philosophy, process, decision rights, decision rationales; your SMIF successors will thank you</a:t>
            </a:r>
          </a:p>
          <a:p>
            <a:r>
              <a:rPr lang="en-US" sz="2000" b="1" dirty="0">
                <a:effectLst/>
                <a:latin typeface="Calibri" panose="020F0502020204030204" pitchFamily="34" charset="0"/>
                <a:ea typeface="Calibri" panose="020F0502020204030204" pitchFamily="34" charset="0"/>
                <a:cs typeface="Times New Roman" panose="02020603050405020304" pitchFamily="18" charset="0"/>
              </a:rPr>
              <a:t>DO YOUR HOMEWORK </a:t>
            </a:r>
            <a:r>
              <a:rPr lang="en-US" sz="2000" dirty="0">
                <a:effectLst/>
                <a:latin typeface="Calibri" panose="020F0502020204030204" pitchFamily="34" charset="0"/>
                <a:ea typeface="Calibri" panose="020F0502020204030204" pitchFamily="34" charset="0"/>
                <a:cs typeface="Times New Roman" panose="02020603050405020304" pitchFamily="18" charset="0"/>
              </a:rPr>
              <a:t>Screening only gets you so far; you need to do the detailed analysis</a:t>
            </a:r>
          </a:p>
          <a:p>
            <a:r>
              <a:rPr lang="en-US" sz="2000" b="1" dirty="0">
                <a:latin typeface="Calibri" panose="020F0502020204030204" pitchFamily="34" charset="0"/>
                <a:ea typeface="Calibri" panose="020F0502020204030204" pitchFamily="34" charset="0"/>
                <a:cs typeface="Times New Roman" panose="02020603050405020304" pitchFamily="18" charset="0"/>
              </a:rPr>
              <a:t>BROADEN YOUR HORIZONS </a:t>
            </a:r>
            <a:r>
              <a:rPr lang="en-US" sz="2000" dirty="0">
                <a:latin typeface="Calibri" panose="020F0502020204030204" pitchFamily="34" charset="0"/>
                <a:ea typeface="Calibri" panose="020F0502020204030204" pitchFamily="34" charset="0"/>
                <a:cs typeface="Times New Roman" panose="02020603050405020304" pitchFamily="18" charset="0"/>
              </a:rPr>
              <a:t>Think global in geography, and long-term in time-frame</a:t>
            </a:r>
          </a:p>
          <a:p>
            <a:r>
              <a:rPr lang="en-US" sz="2000" b="1" dirty="0">
                <a:effectLst/>
                <a:latin typeface="Calibri" panose="020F0502020204030204" pitchFamily="34" charset="0"/>
                <a:ea typeface="Calibri" panose="020F0502020204030204" pitchFamily="34" charset="0"/>
                <a:cs typeface="Times New Roman" panose="02020603050405020304" pitchFamily="18" charset="0"/>
              </a:rPr>
              <a:t>UNDERSTAND YOUR BIGGEST ENEMY MAY BE YOURSELF </a:t>
            </a:r>
            <a:r>
              <a:rPr lang="en-US" sz="2000" dirty="0">
                <a:effectLst/>
                <a:latin typeface="Calibri" panose="020F0502020204030204" pitchFamily="34" charset="0"/>
                <a:ea typeface="Calibri" panose="020F0502020204030204" pitchFamily="34" charset="0"/>
                <a:cs typeface="Times New Roman" panose="02020603050405020304" pitchFamily="18" charset="0"/>
              </a:rPr>
              <a:t>Successful value investing is a mental discipline </a:t>
            </a:r>
          </a:p>
          <a:p>
            <a:endParaRPr lang="en-US" dirty="0"/>
          </a:p>
        </p:txBody>
      </p:sp>
      <p:sp>
        <p:nvSpPr>
          <p:cNvPr id="4" name="Footer Placeholder 3">
            <a:extLst>
              <a:ext uri="{FF2B5EF4-FFF2-40B4-BE49-F238E27FC236}">
                <a16:creationId xmlns:a16="http://schemas.microsoft.com/office/drawing/2014/main" id="{264575EA-F072-4543-AE9D-1E4F8F87E61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A56FE2F-CDDD-421A-9CAF-14898C1277A0}"/>
              </a:ext>
            </a:extLst>
          </p:cNvPr>
          <p:cNvSpPr>
            <a:spLocks noGrp="1"/>
          </p:cNvSpPr>
          <p:nvPr>
            <p:ph type="sldNum" sz="quarter" idx="12"/>
          </p:nvPr>
        </p:nvSpPr>
        <p:spPr/>
        <p:txBody>
          <a:bodyPr/>
          <a:lstStyle/>
          <a:p>
            <a:fld id="{1D9B7EEE-B726-49EB-8EE3-608D57B255AC}" type="slidenum">
              <a:rPr lang="en-US" smtClean="0"/>
              <a:t>25</a:t>
            </a:fld>
            <a:endParaRPr lang="en-US"/>
          </a:p>
        </p:txBody>
      </p:sp>
    </p:spTree>
    <p:extLst>
      <p:ext uri="{BB962C8B-B14F-4D97-AF65-F5344CB8AC3E}">
        <p14:creationId xmlns:p14="http://schemas.microsoft.com/office/powerpoint/2010/main" val="24629162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28BA7-2E48-4757-842C-49571A78B967}"/>
              </a:ext>
            </a:extLst>
          </p:cNvPr>
          <p:cNvSpPr>
            <a:spLocks noGrp="1"/>
          </p:cNvSpPr>
          <p:nvPr>
            <p:ph type="title"/>
          </p:nvPr>
        </p:nvSpPr>
        <p:spPr/>
        <p:txBody>
          <a:bodyPr/>
          <a:lstStyle/>
          <a:p>
            <a:r>
              <a:rPr lang="en-US" b="1" dirty="0"/>
              <a:t>Key Points </a:t>
            </a:r>
          </a:p>
        </p:txBody>
      </p:sp>
      <p:sp>
        <p:nvSpPr>
          <p:cNvPr id="3" name="Content Placeholder 2">
            <a:extLst>
              <a:ext uri="{FF2B5EF4-FFF2-40B4-BE49-F238E27FC236}">
                <a16:creationId xmlns:a16="http://schemas.microsoft.com/office/drawing/2014/main" id="{0F850137-8A0C-4CC2-AD57-467C5BAD9FC9}"/>
              </a:ext>
            </a:extLst>
          </p:cNvPr>
          <p:cNvSpPr>
            <a:spLocks noGrp="1"/>
          </p:cNvSpPr>
          <p:nvPr>
            <p:ph idx="1"/>
          </p:nvPr>
        </p:nvSpPr>
        <p:spPr/>
        <p:txBody>
          <a:bodyPr/>
          <a:lstStyle/>
          <a:p>
            <a:r>
              <a:rPr lang="en-US" dirty="0"/>
              <a:t>Investing internationally provides opportunity, diversification and a global perspective for both equities and bonds</a:t>
            </a:r>
          </a:p>
          <a:p>
            <a:r>
              <a:rPr lang="en-US" dirty="0"/>
              <a:t>It also introduces more complications: information needs and analysis, organization and process, trading and operational issues</a:t>
            </a:r>
          </a:p>
          <a:p>
            <a:r>
              <a:rPr lang="en-US" dirty="0"/>
              <a:t>Results have been variable, and for US-based investors, international has lagged domestic for the decade through 2021 </a:t>
            </a:r>
          </a:p>
          <a:p>
            <a:r>
              <a:rPr lang="en-US" dirty="0"/>
              <a:t>SMIFs should consider carefully the opportunity relative to costs and risks: deciding to invest globally requires commitment to a long-term decision </a:t>
            </a:r>
          </a:p>
        </p:txBody>
      </p:sp>
      <p:sp>
        <p:nvSpPr>
          <p:cNvPr id="5" name="Slide Number Placeholder 4">
            <a:extLst>
              <a:ext uri="{FF2B5EF4-FFF2-40B4-BE49-F238E27FC236}">
                <a16:creationId xmlns:a16="http://schemas.microsoft.com/office/drawing/2014/main" id="{F3E566BC-94C0-424D-99B1-55CDE2064CD7}"/>
              </a:ext>
            </a:extLst>
          </p:cNvPr>
          <p:cNvSpPr>
            <a:spLocks noGrp="1"/>
          </p:cNvSpPr>
          <p:nvPr>
            <p:ph type="sldNum" sz="quarter" idx="12"/>
          </p:nvPr>
        </p:nvSpPr>
        <p:spPr/>
        <p:txBody>
          <a:bodyPr/>
          <a:lstStyle/>
          <a:p>
            <a:fld id="{1D9B7EEE-B726-49EB-8EE3-608D57B255AC}" type="slidenum">
              <a:rPr lang="en-US" smtClean="0"/>
              <a:t>26</a:t>
            </a:fld>
            <a:endParaRPr lang="en-US"/>
          </a:p>
        </p:txBody>
      </p:sp>
    </p:spTree>
    <p:extLst>
      <p:ext uri="{BB962C8B-B14F-4D97-AF65-F5344CB8AC3E}">
        <p14:creationId xmlns:p14="http://schemas.microsoft.com/office/powerpoint/2010/main" val="4083904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D721D-E37B-8937-3BD3-6C6D14BEF028}"/>
              </a:ext>
            </a:extLst>
          </p:cNvPr>
          <p:cNvSpPr>
            <a:spLocks noGrp="1"/>
          </p:cNvSpPr>
          <p:nvPr>
            <p:ph type="title"/>
          </p:nvPr>
        </p:nvSpPr>
        <p:spPr/>
        <p:txBody>
          <a:bodyPr/>
          <a:lstStyle/>
          <a:p>
            <a:r>
              <a:rPr lang="en-US" b="1" dirty="0"/>
              <a:t>Global Equity Overview</a:t>
            </a:r>
          </a:p>
        </p:txBody>
      </p:sp>
      <p:sp>
        <p:nvSpPr>
          <p:cNvPr id="3" name="Content Placeholder 2">
            <a:extLst>
              <a:ext uri="{FF2B5EF4-FFF2-40B4-BE49-F238E27FC236}">
                <a16:creationId xmlns:a16="http://schemas.microsoft.com/office/drawing/2014/main" id="{0F12E0B1-C992-6C6C-E90F-C6306589D57C}"/>
              </a:ext>
            </a:extLst>
          </p:cNvPr>
          <p:cNvSpPr>
            <a:spLocks noGrp="1"/>
          </p:cNvSpPr>
          <p:nvPr>
            <p:ph idx="1"/>
          </p:nvPr>
        </p:nvSpPr>
        <p:spPr/>
        <p:txBody>
          <a:bodyPr/>
          <a:lstStyle/>
          <a:p>
            <a:r>
              <a:rPr lang="en-US" dirty="0"/>
              <a:t>US is the largest equity market by capitalization (over 60%)</a:t>
            </a:r>
          </a:p>
          <a:p>
            <a:r>
              <a:rPr lang="en-US" dirty="0"/>
              <a:t>Europe and Asia-Pacific are the largest regions outside the US</a:t>
            </a:r>
          </a:p>
          <a:p>
            <a:endParaRPr lang="en-US" dirty="0"/>
          </a:p>
        </p:txBody>
      </p:sp>
      <p:pic>
        <p:nvPicPr>
          <p:cNvPr id="4" name="Picture 3">
            <a:extLst>
              <a:ext uri="{FF2B5EF4-FFF2-40B4-BE49-F238E27FC236}">
                <a16:creationId xmlns:a16="http://schemas.microsoft.com/office/drawing/2014/main" id="{C2A0893D-93C1-ABA5-F65C-DA9056C21922}"/>
              </a:ext>
            </a:extLst>
          </p:cNvPr>
          <p:cNvPicPr>
            <a:picLocks noChangeAspect="1"/>
          </p:cNvPicPr>
          <p:nvPr/>
        </p:nvPicPr>
        <p:blipFill>
          <a:blip r:embed="rId2"/>
          <a:stretch>
            <a:fillRect/>
          </a:stretch>
        </p:blipFill>
        <p:spPr>
          <a:xfrm>
            <a:off x="2879577" y="2857356"/>
            <a:ext cx="5398661" cy="3244940"/>
          </a:xfrm>
          <a:prstGeom prst="rect">
            <a:avLst/>
          </a:prstGeom>
        </p:spPr>
      </p:pic>
      <p:sp>
        <p:nvSpPr>
          <p:cNvPr id="5" name="Footer Placeholder 4">
            <a:extLst>
              <a:ext uri="{FF2B5EF4-FFF2-40B4-BE49-F238E27FC236}">
                <a16:creationId xmlns:a16="http://schemas.microsoft.com/office/drawing/2014/main" id="{24336844-AA83-4F95-851A-C64BA4A2B494}"/>
              </a:ext>
            </a:extLst>
          </p:cNvPr>
          <p:cNvSpPr>
            <a:spLocks noGrp="1"/>
          </p:cNvSpPr>
          <p:nvPr>
            <p:ph type="ftr" sz="quarter" idx="11"/>
          </p:nvPr>
        </p:nvSpPr>
        <p:spPr>
          <a:xfrm>
            <a:off x="3581401" y="6183313"/>
            <a:ext cx="4114800" cy="365125"/>
          </a:xfrm>
        </p:spPr>
        <p:txBody>
          <a:bodyPr/>
          <a:lstStyle/>
          <a:p>
            <a:r>
              <a:rPr lang="en-US" sz="1000" dirty="0">
                <a:effectLst/>
                <a:latin typeface="Calibri" panose="020F0502020204030204" pitchFamily="34" charset="0"/>
                <a:ea typeface="Calibri" panose="020F0502020204030204" pitchFamily="34" charset="0"/>
                <a:cs typeface="Times New Roman" panose="02020603050405020304" pitchFamily="18" charset="0"/>
              </a:rPr>
              <a:t>Source: MSCI March 31, 2022</a:t>
            </a:r>
          </a:p>
          <a:p>
            <a:endParaRPr lang="en-US" dirty="0"/>
          </a:p>
        </p:txBody>
      </p:sp>
      <p:sp>
        <p:nvSpPr>
          <p:cNvPr id="6" name="Slide Number Placeholder 5">
            <a:extLst>
              <a:ext uri="{FF2B5EF4-FFF2-40B4-BE49-F238E27FC236}">
                <a16:creationId xmlns:a16="http://schemas.microsoft.com/office/drawing/2014/main" id="{BAC26847-4242-4495-A053-E1DB5C47E289}"/>
              </a:ext>
            </a:extLst>
          </p:cNvPr>
          <p:cNvSpPr>
            <a:spLocks noGrp="1"/>
          </p:cNvSpPr>
          <p:nvPr>
            <p:ph type="sldNum" sz="quarter" idx="12"/>
          </p:nvPr>
        </p:nvSpPr>
        <p:spPr/>
        <p:txBody>
          <a:bodyPr/>
          <a:lstStyle/>
          <a:p>
            <a:fld id="{1D9B7EEE-B726-49EB-8EE3-608D57B255AC}" type="slidenum">
              <a:rPr lang="en-US" smtClean="0"/>
              <a:t>3</a:t>
            </a:fld>
            <a:endParaRPr lang="en-US"/>
          </a:p>
        </p:txBody>
      </p:sp>
    </p:spTree>
    <p:extLst>
      <p:ext uri="{BB962C8B-B14F-4D97-AF65-F5344CB8AC3E}">
        <p14:creationId xmlns:p14="http://schemas.microsoft.com/office/powerpoint/2010/main" val="2330506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178D6-4823-44E2-5E3D-FEEBB083DD60}"/>
              </a:ext>
            </a:extLst>
          </p:cNvPr>
          <p:cNvSpPr>
            <a:spLocks noGrp="1"/>
          </p:cNvSpPr>
          <p:nvPr>
            <p:ph type="title"/>
          </p:nvPr>
        </p:nvSpPr>
        <p:spPr>
          <a:xfrm>
            <a:off x="838200" y="365125"/>
            <a:ext cx="11000874" cy="1325563"/>
          </a:xfrm>
        </p:spPr>
        <p:txBody>
          <a:bodyPr>
            <a:normAutofit/>
          </a:bodyPr>
          <a:lstStyle/>
          <a:p>
            <a:r>
              <a:rPr lang="en-US" sz="4000" b="1" dirty="0"/>
              <a:t>Sector Differences between US and International</a:t>
            </a:r>
          </a:p>
        </p:txBody>
      </p:sp>
      <p:pic>
        <p:nvPicPr>
          <p:cNvPr id="4" name="Content Placeholder 3">
            <a:extLst>
              <a:ext uri="{FF2B5EF4-FFF2-40B4-BE49-F238E27FC236}">
                <a16:creationId xmlns:a16="http://schemas.microsoft.com/office/drawing/2014/main" id="{BE63A5BA-1CC8-9D19-AB74-0050BEEDAC9F}"/>
              </a:ext>
            </a:extLst>
          </p:cNvPr>
          <p:cNvPicPr>
            <a:picLocks noGrp="1" noChangeAspect="1"/>
          </p:cNvPicPr>
          <p:nvPr>
            <p:ph idx="1"/>
          </p:nvPr>
        </p:nvPicPr>
        <p:blipFill>
          <a:blip r:embed="rId2"/>
          <a:stretch>
            <a:fillRect/>
          </a:stretch>
        </p:blipFill>
        <p:spPr>
          <a:xfrm>
            <a:off x="2653426" y="2377180"/>
            <a:ext cx="5754714" cy="3279888"/>
          </a:xfrm>
          <a:prstGeom prst="rect">
            <a:avLst/>
          </a:prstGeom>
        </p:spPr>
      </p:pic>
      <p:sp>
        <p:nvSpPr>
          <p:cNvPr id="3" name="Footer Placeholder 2">
            <a:extLst>
              <a:ext uri="{FF2B5EF4-FFF2-40B4-BE49-F238E27FC236}">
                <a16:creationId xmlns:a16="http://schemas.microsoft.com/office/drawing/2014/main" id="{DAD44437-BAF8-4AAB-8752-CF508E1CE515}"/>
              </a:ext>
            </a:extLst>
          </p:cNvPr>
          <p:cNvSpPr>
            <a:spLocks noGrp="1"/>
          </p:cNvSpPr>
          <p:nvPr>
            <p:ph type="ftr" sz="quarter" idx="11"/>
          </p:nvPr>
        </p:nvSpPr>
        <p:spPr>
          <a:xfrm>
            <a:off x="3949049" y="6001067"/>
            <a:ext cx="4114800" cy="365125"/>
          </a:xfrm>
        </p:spPr>
        <p:txBody>
          <a:bodyPr/>
          <a:lstStyle/>
          <a:p>
            <a:r>
              <a:rPr lang="en-US" sz="1200" dirty="0">
                <a:effectLst/>
                <a:latin typeface="Calibri" panose="020F0502020204030204" pitchFamily="34" charset="0"/>
                <a:ea typeface="Calibri" panose="020F0502020204030204" pitchFamily="34" charset="0"/>
                <a:cs typeface="Times New Roman" panose="02020603050405020304" pitchFamily="18" charset="0"/>
              </a:rPr>
              <a:t>Source: MSCI March 31, 2022</a:t>
            </a:r>
          </a:p>
          <a:p>
            <a:endParaRPr lang="en-US" dirty="0"/>
          </a:p>
        </p:txBody>
      </p:sp>
      <p:sp>
        <p:nvSpPr>
          <p:cNvPr id="5" name="Slide Number Placeholder 4">
            <a:extLst>
              <a:ext uri="{FF2B5EF4-FFF2-40B4-BE49-F238E27FC236}">
                <a16:creationId xmlns:a16="http://schemas.microsoft.com/office/drawing/2014/main" id="{6984F3AD-980E-4745-A88A-41B8A05E5D80}"/>
              </a:ext>
            </a:extLst>
          </p:cNvPr>
          <p:cNvSpPr>
            <a:spLocks noGrp="1"/>
          </p:cNvSpPr>
          <p:nvPr>
            <p:ph type="sldNum" sz="quarter" idx="12"/>
          </p:nvPr>
        </p:nvSpPr>
        <p:spPr/>
        <p:txBody>
          <a:bodyPr/>
          <a:lstStyle/>
          <a:p>
            <a:fld id="{1D9B7EEE-B726-49EB-8EE3-608D57B255AC}" type="slidenum">
              <a:rPr lang="en-US" smtClean="0"/>
              <a:t>4</a:t>
            </a:fld>
            <a:endParaRPr lang="en-US"/>
          </a:p>
        </p:txBody>
      </p:sp>
    </p:spTree>
    <p:extLst>
      <p:ext uri="{BB962C8B-B14F-4D97-AF65-F5344CB8AC3E}">
        <p14:creationId xmlns:p14="http://schemas.microsoft.com/office/powerpoint/2010/main" val="2477124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F489B-265B-CFE2-F67B-BE40D4F63214}"/>
              </a:ext>
            </a:extLst>
          </p:cNvPr>
          <p:cNvSpPr>
            <a:spLocks noGrp="1"/>
          </p:cNvSpPr>
          <p:nvPr>
            <p:ph type="title"/>
          </p:nvPr>
        </p:nvSpPr>
        <p:spPr/>
        <p:txBody>
          <a:bodyPr/>
          <a:lstStyle/>
          <a:p>
            <a:r>
              <a:rPr lang="en-US" b="1" dirty="0"/>
              <a:t>Currency Issues </a:t>
            </a:r>
          </a:p>
        </p:txBody>
      </p:sp>
      <p:sp>
        <p:nvSpPr>
          <p:cNvPr id="3" name="Content Placeholder 2">
            <a:extLst>
              <a:ext uri="{FF2B5EF4-FFF2-40B4-BE49-F238E27FC236}">
                <a16:creationId xmlns:a16="http://schemas.microsoft.com/office/drawing/2014/main" id="{4A41B942-9302-F1F0-1B79-0F9D4E634A1A}"/>
              </a:ext>
            </a:extLst>
          </p:cNvPr>
          <p:cNvSpPr>
            <a:spLocks noGrp="1"/>
          </p:cNvSpPr>
          <p:nvPr>
            <p:ph idx="1"/>
          </p:nvPr>
        </p:nvSpPr>
        <p:spPr/>
        <p:txBody>
          <a:bodyPr/>
          <a:lstStyle/>
          <a:p>
            <a:r>
              <a:rPr lang="en-US" sz="3600" dirty="0"/>
              <a:t>Exposure to currency fluctuations</a:t>
            </a:r>
          </a:p>
          <a:p>
            <a:r>
              <a:rPr lang="en-US" sz="3600" dirty="0"/>
              <a:t>Trade and settlement: local or dollars</a:t>
            </a:r>
          </a:p>
          <a:p>
            <a:r>
              <a:rPr lang="en-US" sz="3600" dirty="0"/>
              <a:t>Hedging: why, whether and how</a:t>
            </a:r>
          </a:p>
          <a:p>
            <a:r>
              <a:rPr lang="en-US" sz="3600" dirty="0"/>
              <a:t>Currency as an investment</a:t>
            </a:r>
          </a:p>
          <a:p>
            <a:endParaRPr lang="en-US" dirty="0"/>
          </a:p>
        </p:txBody>
      </p:sp>
      <p:sp>
        <p:nvSpPr>
          <p:cNvPr id="5" name="Slide Number Placeholder 4">
            <a:extLst>
              <a:ext uri="{FF2B5EF4-FFF2-40B4-BE49-F238E27FC236}">
                <a16:creationId xmlns:a16="http://schemas.microsoft.com/office/drawing/2014/main" id="{D3333DC3-707A-4EB1-B61F-4E53C19CA4A2}"/>
              </a:ext>
            </a:extLst>
          </p:cNvPr>
          <p:cNvSpPr>
            <a:spLocks noGrp="1"/>
          </p:cNvSpPr>
          <p:nvPr>
            <p:ph type="sldNum" sz="quarter" idx="12"/>
          </p:nvPr>
        </p:nvSpPr>
        <p:spPr/>
        <p:txBody>
          <a:bodyPr/>
          <a:lstStyle/>
          <a:p>
            <a:fld id="{1D9B7EEE-B726-49EB-8EE3-608D57B255AC}" type="slidenum">
              <a:rPr lang="en-US" smtClean="0"/>
              <a:t>5</a:t>
            </a:fld>
            <a:endParaRPr lang="en-US"/>
          </a:p>
        </p:txBody>
      </p:sp>
    </p:spTree>
    <p:extLst>
      <p:ext uri="{BB962C8B-B14F-4D97-AF65-F5344CB8AC3E}">
        <p14:creationId xmlns:p14="http://schemas.microsoft.com/office/powerpoint/2010/main" val="3948309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A00D2-E829-4A82-A342-7FD4C0CDFFE1}"/>
              </a:ext>
            </a:extLst>
          </p:cNvPr>
          <p:cNvSpPr>
            <a:spLocks noGrp="1"/>
          </p:cNvSpPr>
          <p:nvPr>
            <p:ph type="title"/>
          </p:nvPr>
        </p:nvSpPr>
        <p:spPr/>
        <p:txBody>
          <a:bodyPr/>
          <a:lstStyle/>
          <a:p>
            <a:r>
              <a:rPr lang="en-US" b="1" dirty="0"/>
              <a:t>Currency Impact</a:t>
            </a:r>
          </a:p>
        </p:txBody>
      </p:sp>
      <p:sp>
        <p:nvSpPr>
          <p:cNvPr id="3" name="Content Placeholder 2">
            <a:extLst>
              <a:ext uri="{FF2B5EF4-FFF2-40B4-BE49-F238E27FC236}">
                <a16:creationId xmlns:a16="http://schemas.microsoft.com/office/drawing/2014/main" id="{CCA3E226-7EC6-471E-A174-6697852F802D}"/>
              </a:ext>
            </a:extLst>
          </p:cNvPr>
          <p:cNvSpPr>
            <a:spLocks noGrp="1"/>
          </p:cNvSpPr>
          <p:nvPr>
            <p:ph idx="1"/>
          </p:nvPr>
        </p:nvSpPr>
        <p:spPr/>
        <p:txBody>
          <a:bodyPr/>
          <a:lstStyle/>
          <a:p>
            <a:r>
              <a:rPr lang="en-US" dirty="0"/>
              <a:t>Currency moves may have a big impact in the short term</a:t>
            </a:r>
          </a:p>
          <a:p>
            <a:r>
              <a:rPr lang="en-US" dirty="0"/>
              <a:t>Over decades, the impact is more modest</a:t>
            </a:r>
          </a:p>
          <a:p>
            <a:endParaRPr lang="en-US" dirty="0"/>
          </a:p>
        </p:txBody>
      </p:sp>
      <p:graphicFrame>
        <p:nvGraphicFramePr>
          <p:cNvPr id="6" name="Chart 5">
            <a:extLst>
              <a:ext uri="{FF2B5EF4-FFF2-40B4-BE49-F238E27FC236}">
                <a16:creationId xmlns:a16="http://schemas.microsoft.com/office/drawing/2014/main" id="{47C52681-59DC-49E1-BED3-0176BA3B9EA4}"/>
              </a:ext>
            </a:extLst>
          </p:cNvPr>
          <p:cNvGraphicFramePr/>
          <p:nvPr>
            <p:extLst>
              <p:ext uri="{D42A27DB-BD31-4B8C-83A1-F6EECF244321}">
                <p14:modId xmlns:p14="http://schemas.microsoft.com/office/powerpoint/2010/main" val="3588287231"/>
              </p:ext>
            </p:extLst>
          </p:nvPr>
        </p:nvGraphicFramePr>
        <p:xfrm>
          <a:off x="2098593" y="2876712"/>
          <a:ext cx="6254099" cy="3155787"/>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a:extLst>
              <a:ext uri="{FF2B5EF4-FFF2-40B4-BE49-F238E27FC236}">
                <a16:creationId xmlns:a16="http://schemas.microsoft.com/office/drawing/2014/main" id="{BA0AF42A-5776-4115-9CB0-CA94A1B81683}"/>
              </a:ext>
            </a:extLst>
          </p:cNvPr>
          <p:cNvSpPr>
            <a:spLocks noGrp="1"/>
          </p:cNvSpPr>
          <p:nvPr>
            <p:ph type="ftr" sz="quarter" idx="11"/>
          </p:nvPr>
        </p:nvSpPr>
        <p:spPr>
          <a:xfrm>
            <a:off x="3411741" y="6176963"/>
            <a:ext cx="4114800" cy="365125"/>
          </a:xfrm>
        </p:spPr>
        <p:txBody>
          <a:bodyPr/>
          <a:lstStyle/>
          <a:p>
            <a:r>
              <a:rPr lang="en-US" sz="800" dirty="0">
                <a:effectLst/>
                <a:latin typeface="Calibri" panose="020F0502020204030204" pitchFamily="34" charset="0"/>
                <a:ea typeface="Calibri" panose="020F0502020204030204" pitchFamily="34" charset="0"/>
                <a:cs typeface="Times New Roman" panose="02020603050405020304" pitchFamily="18" charset="0"/>
              </a:rPr>
              <a:t>Source: MSCI, EAFE and EAFE hedged annual returns, 1998-2021</a:t>
            </a:r>
          </a:p>
          <a:p>
            <a:endParaRPr lang="en-US" dirty="0"/>
          </a:p>
        </p:txBody>
      </p:sp>
      <p:sp>
        <p:nvSpPr>
          <p:cNvPr id="5" name="Slide Number Placeholder 4">
            <a:extLst>
              <a:ext uri="{FF2B5EF4-FFF2-40B4-BE49-F238E27FC236}">
                <a16:creationId xmlns:a16="http://schemas.microsoft.com/office/drawing/2014/main" id="{2CD10105-5305-434E-89C4-1722129A0655}"/>
              </a:ext>
            </a:extLst>
          </p:cNvPr>
          <p:cNvSpPr>
            <a:spLocks noGrp="1"/>
          </p:cNvSpPr>
          <p:nvPr>
            <p:ph type="sldNum" sz="quarter" idx="12"/>
          </p:nvPr>
        </p:nvSpPr>
        <p:spPr/>
        <p:txBody>
          <a:bodyPr/>
          <a:lstStyle/>
          <a:p>
            <a:fld id="{1D9B7EEE-B726-49EB-8EE3-608D57B255AC}" type="slidenum">
              <a:rPr lang="en-US" smtClean="0"/>
              <a:t>6</a:t>
            </a:fld>
            <a:endParaRPr lang="en-US"/>
          </a:p>
        </p:txBody>
      </p:sp>
    </p:spTree>
    <p:extLst>
      <p:ext uri="{BB962C8B-B14F-4D97-AF65-F5344CB8AC3E}">
        <p14:creationId xmlns:p14="http://schemas.microsoft.com/office/powerpoint/2010/main" val="900563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416BC-C94A-41A2-A5D5-EDB64CCB0F38}"/>
              </a:ext>
            </a:extLst>
          </p:cNvPr>
          <p:cNvSpPr>
            <a:spLocks noGrp="1"/>
          </p:cNvSpPr>
          <p:nvPr>
            <p:ph type="title"/>
          </p:nvPr>
        </p:nvSpPr>
        <p:spPr/>
        <p:txBody>
          <a:bodyPr/>
          <a:lstStyle/>
          <a:p>
            <a:r>
              <a:rPr lang="en-US" dirty="0"/>
              <a:t>ADRs Provide a Practical Approach </a:t>
            </a:r>
          </a:p>
        </p:txBody>
      </p:sp>
      <p:sp>
        <p:nvSpPr>
          <p:cNvPr id="3" name="Content Placeholder 2">
            <a:extLst>
              <a:ext uri="{FF2B5EF4-FFF2-40B4-BE49-F238E27FC236}">
                <a16:creationId xmlns:a16="http://schemas.microsoft.com/office/drawing/2014/main" id="{9E7F0029-E858-4715-920D-BE8DCD72E1E4}"/>
              </a:ext>
            </a:extLst>
          </p:cNvPr>
          <p:cNvSpPr>
            <a:spLocks noGrp="1"/>
          </p:cNvSpPr>
          <p:nvPr>
            <p:ph idx="1"/>
          </p:nvPr>
        </p:nvSpPr>
        <p:spPr/>
        <p:txBody>
          <a:bodyPr/>
          <a:lstStyle/>
          <a:p>
            <a:pPr marL="0" indent="0">
              <a:buNone/>
            </a:pPr>
            <a:r>
              <a:rPr lang="en-US" dirty="0"/>
              <a:t>For SMIFs the most practical approach to accessing non-US equities, including handling currency issues, may be investing through American Depositary Receipts (ADRs)  </a:t>
            </a:r>
          </a:p>
          <a:p>
            <a:pPr marL="0" indent="0">
              <a:buNone/>
            </a:pPr>
            <a:endParaRPr lang="en-US" dirty="0"/>
          </a:p>
        </p:txBody>
      </p:sp>
      <p:graphicFrame>
        <p:nvGraphicFramePr>
          <p:cNvPr id="5" name="Table 4">
            <a:extLst>
              <a:ext uri="{FF2B5EF4-FFF2-40B4-BE49-F238E27FC236}">
                <a16:creationId xmlns:a16="http://schemas.microsoft.com/office/drawing/2014/main" id="{E3E3ED28-2A7F-4F37-8FF9-F703F51B8541}"/>
              </a:ext>
            </a:extLst>
          </p:cNvPr>
          <p:cNvGraphicFramePr/>
          <p:nvPr>
            <p:extLst>
              <p:ext uri="{D42A27DB-BD31-4B8C-83A1-F6EECF244321}">
                <p14:modId xmlns:p14="http://schemas.microsoft.com/office/powerpoint/2010/main" val="2620524216"/>
              </p:ext>
            </p:extLst>
          </p:nvPr>
        </p:nvGraphicFramePr>
        <p:xfrm>
          <a:off x="2214359" y="3569960"/>
          <a:ext cx="6904526" cy="1705425"/>
        </p:xfrm>
        <a:graphic>
          <a:graphicData uri="http://schemas.openxmlformats.org/drawingml/2006/table">
            <a:tbl>
              <a:tblPr firstRow="1" firstCol="1" bandRow="1">
                <a:tableStyleId>{5C22544A-7EE6-4342-B048-85BDC9FD1C3A}</a:tableStyleId>
              </a:tblPr>
              <a:tblGrid>
                <a:gridCol w="2595372">
                  <a:extLst>
                    <a:ext uri="{9D8B030D-6E8A-4147-A177-3AD203B41FA5}">
                      <a16:colId xmlns:a16="http://schemas.microsoft.com/office/drawing/2014/main" val="920887212"/>
                    </a:ext>
                  </a:extLst>
                </a:gridCol>
                <a:gridCol w="957589">
                  <a:extLst>
                    <a:ext uri="{9D8B030D-6E8A-4147-A177-3AD203B41FA5}">
                      <a16:colId xmlns:a16="http://schemas.microsoft.com/office/drawing/2014/main" val="1076785454"/>
                    </a:ext>
                  </a:extLst>
                </a:gridCol>
                <a:gridCol w="1231187">
                  <a:extLst>
                    <a:ext uri="{9D8B030D-6E8A-4147-A177-3AD203B41FA5}">
                      <a16:colId xmlns:a16="http://schemas.microsoft.com/office/drawing/2014/main" val="619066023"/>
                    </a:ext>
                  </a:extLst>
                </a:gridCol>
                <a:gridCol w="1025989">
                  <a:extLst>
                    <a:ext uri="{9D8B030D-6E8A-4147-A177-3AD203B41FA5}">
                      <a16:colId xmlns:a16="http://schemas.microsoft.com/office/drawing/2014/main" val="4173510895"/>
                    </a:ext>
                  </a:extLst>
                </a:gridCol>
                <a:gridCol w="1094389">
                  <a:extLst>
                    <a:ext uri="{9D8B030D-6E8A-4147-A177-3AD203B41FA5}">
                      <a16:colId xmlns:a16="http://schemas.microsoft.com/office/drawing/2014/main" val="3573532447"/>
                    </a:ext>
                  </a:extLst>
                </a:gridCol>
              </a:tblGrid>
              <a:tr h="341085">
                <a:tc>
                  <a:txBody>
                    <a:bodyPr/>
                    <a:lstStyle/>
                    <a:p>
                      <a:pPr marL="0" marR="0">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Europe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Asia Developed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Asia EM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Other EM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05834306"/>
                  </a:ext>
                </a:extLst>
              </a:tr>
              <a:tr h="341085">
                <a:tc>
                  <a:txBody>
                    <a:bodyPr/>
                    <a:lstStyle/>
                    <a:p>
                      <a:pPr marL="0" marR="0">
                        <a:lnSpc>
                          <a:spcPct val="107000"/>
                        </a:lnSpc>
                        <a:spcBef>
                          <a:spcPts val="0"/>
                        </a:spcBef>
                        <a:spcAft>
                          <a:spcPts val="0"/>
                        </a:spcAft>
                      </a:pPr>
                      <a:r>
                        <a:rPr lang="en-US" sz="1100">
                          <a:effectLst/>
                        </a:rPr>
                        <a:t>Primary listing on a US exchange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55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0673058"/>
                  </a:ext>
                </a:extLst>
              </a:tr>
              <a:tr h="341085">
                <a:tc>
                  <a:txBody>
                    <a:bodyPr/>
                    <a:lstStyle/>
                    <a:p>
                      <a:pPr marL="0" marR="0">
                        <a:lnSpc>
                          <a:spcPct val="107000"/>
                        </a:lnSpc>
                        <a:spcBef>
                          <a:spcPts val="0"/>
                        </a:spcBef>
                        <a:spcAft>
                          <a:spcPts val="0"/>
                        </a:spcAft>
                      </a:pPr>
                      <a:r>
                        <a:rPr lang="en-US" sz="1100">
                          <a:effectLst/>
                        </a:rPr>
                        <a:t>Secondary listing on a US exchange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94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26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42757021"/>
                  </a:ext>
                </a:extLst>
              </a:tr>
              <a:tr h="341085">
                <a:tc>
                  <a:txBody>
                    <a:bodyPr/>
                    <a:lstStyle/>
                    <a:p>
                      <a:pPr marL="0" marR="0">
                        <a:lnSpc>
                          <a:spcPct val="107000"/>
                        </a:lnSpc>
                        <a:spcBef>
                          <a:spcPts val="0"/>
                        </a:spcBef>
                        <a:spcAft>
                          <a:spcPts val="0"/>
                        </a:spcAft>
                      </a:pPr>
                      <a:r>
                        <a:rPr lang="en-US" sz="1100">
                          <a:effectLst/>
                        </a:rPr>
                        <a:t>ADR on US exchange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125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29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201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113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84626230"/>
                  </a:ext>
                </a:extLst>
              </a:tr>
              <a:tr h="341085">
                <a:tc>
                  <a:txBody>
                    <a:bodyPr/>
                    <a:lstStyle/>
                    <a:p>
                      <a:pPr marL="0" marR="0">
                        <a:lnSpc>
                          <a:spcPct val="107000"/>
                        </a:lnSpc>
                        <a:spcBef>
                          <a:spcPts val="0"/>
                        </a:spcBef>
                        <a:spcAft>
                          <a:spcPts val="0"/>
                        </a:spcAft>
                      </a:pPr>
                      <a:r>
                        <a:rPr lang="en-US" sz="1100">
                          <a:effectLst/>
                        </a:rPr>
                        <a:t>ADR OTC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811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684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a:effectLst/>
                        </a:rPr>
                        <a:t>284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100" dirty="0">
                          <a:effectLst/>
                        </a:rPr>
                        <a:t>211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5210736"/>
                  </a:ext>
                </a:extLst>
              </a:tr>
            </a:tbl>
          </a:graphicData>
        </a:graphic>
      </p:graphicFrame>
      <p:sp>
        <p:nvSpPr>
          <p:cNvPr id="4" name="Footer Placeholder 3">
            <a:extLst>
              <a:ext uri="{FF2B5EF4-FFF2-40B4-BE49-F238E27FC236}">
                <a16:creationId xmlns:a16="http://schemas.microsoft.com/office/drawing/2014/main" id="{4392CCD0-1DA0-493F-A9B4-9676BC57093A}"/>
              </a:ext>
            </a:extLst>
          </p:cNvPr>
          <p:cNvSpPr>
            <a:spLocks noGrp="1"/>
          </p:cNvSpPr>
          <p:nvPr>
            <p:ph type="ftr" sz="quarter" idx="11"/>
          </p:nvPr>
        </p:nvSpPr>
        <p:spPr>
          <a:xfrm>
            <a:off x="2434167" y="6176964"/>
            <a:ext cx="6284871" cy="544512"/>
          </a:xfrm>
        </p:spPr>
        <p:txBody>
          <a:bodyPr/>
          <a:lstStyle/>
          <a:p>
            <a:r>
              <a:rPr lang="en-US" sz="800" dirty="0">
                <a:effectLst/>
                <a:latin typeface="Calibri" panose="020F0502020204030204" pitchFamily="34" charset="0"/>
                <a:ea typeface="Calibri" panose="020F0502020204030204" pitchFamily="34" charset="0"/>
                <a:cs typeface="Times New Roman" panose="02020603050405020304" pitchFamily="18" charset="0"/>
              </a:rPr>
              <a:t>Notes: Secondary listing are companies that have primary listing on non-US exchanges, but “cross-list” in the US. US exchange listings include only non-Canadian companies with market capitalization over USD 1 billion as of May 12, 2022</a:t>
            </a:r>
          </a:p>
          <a:p>
            <a:r>
              <a:rPr lang="en-US" sz="800" dirty="0">
                <a:effectLst/>
                <a:latin typeface="Calibri" panose="020F0502020204030204" pitchFamily="34" charset="0"/>
                <a:ea typeface="Calibri" panose="020F0502020204030204" pitchFamily="34" charset="0"/>
                <a:cs typeface="Times New Roman" panose="02020603050405020304" pitchFamily="18" charset="0"/>
              </a:rPr>
              <a:t>Source: Citibank, </a:t>
            </a:r>
            <a:r>
              <a:rPr lang="en-US" sz="800" dirty="0" err="1">
                <a:effectLst/>
                <a:latin typeface="Calibri" panose="020F0502020204030204" pitchFamily="34" charset="0"/>
                <a:ea typeface="Calibri" panose="020F0502020204030204" pitchFamily="34" charset="0"/>
                <a:cs typeface="Times New Roman" panose="02020603050405020304" pitchFamily="18" charset="0"/>
              </a:rPr>
              <a:t>StockmarketMBA</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6" name="Slide Number Placeholder 5">
            <a:extLst>
              <a:ext uri="{FF2B5EF4-FFF2-40B4-BE49-F238E27FC236}">
                <a16:creationId xmlns:a16="http://schemas.microsoft.com/office/drawing/2014/main" id="{7C1C966C-9FDC-485A-A44E-C116BE147D4E}"/>
              </a:ext>
            </a:extLst>
          </p:cNvPr>
          <p:cNvSpPr>
            <a:spLocks noGrp="1"/>
          </p:cNvSpPr>
          <p:nvPr>
            <p:ph type="sldNum" sz="quarter" idx="12"/>
          </p:nvPr>
        </p:nvSpPr>
        <p:spPr/>
        <p:txBody>
          <a:bodyPr/>
          <a:lstStyle/>
          <a:p>
            <a:fld id="{1D9B7EEE-B726-49EB-8EE3-608D57B255AC}" type="slidenum">
              <a:rPr lang="en-US" smtClean="0"/>
              <a:t>7</a:t>
            </a:fld>
            <a:endParaRPr lang="en-US"/>
          </a:p>
        </p:txBody>
      </p:sp>
    </p:spTree>
    <p:extLst>
      <p:ext uri="{BB962C8B-B14F-4D97-AF65-F5344CB8AC3E}">
        <p14:creationId xmlns:p14="http://schemas.microsoft.com/office/powerpoint/2010/main" val="263820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0B7C2-280E-1FAB-07C4-A87C07689467}"/>
              </a:ext>
            </a:extLst>
          </p:cNvPr>
          <p:cNvSpPr>
            <a:spLocks noGrp="1"/>
          </p:cNvSpPr>
          <p:nvPr>
            <p:ph type="title"/>
          </p:nvPr>
        </p:nvSpPr>
        <p:spPr/>
        <p:txBody>
          <a:bodyPr/>
          <a:lstStyle/>
          <a:p>
            <a:r>
              <a:rPr lang="en-US" b="1" dirty="0"/>
              <a:t>Global Bond Overview</a:t>
            </a:r>
          </a:p>
        </p:txBody>
      </p:sp>
      <p:sp>
        <p:nvSpPr>
          <p:cNvPr id="3" name="Content Placeholder 2">
            <a:extLst>
              <a:ext uri="{FF2B5EF4-FFF2-40B4-BE49-F238E27FC236}">
                <a16:creationId xmlns:a16="http://schemas.microsoft.com/office/drawing/2014/main" id="{2A646CEB-AC25-392F-1A4F-6F7FA4A93691}"/>
              </a:ext>
            </a:extLst>
          </p:cNvPr>
          <p:cNvSpPr>
            <a:spLocks noGrp="1"/>
          </p:cNvSpPr>
          <p:nvPr>
            <p:ph idx="1"/>
          </p:nvPr>
        </p:nvSpPr>
        <p:spPr/>
        <p:txBody>
          <a:bodyPr/>
          <a:lstStyle/>
          <a:p>
            <a:r>
              <a:rPr lang="en-US" dirty="0"/>
              <a:t>Global bond markets are dominated by government issuers</a:t>
            </a:r>
          </a:p>
          <a:p>
            <a:r>
              <a:rPr lang="en-US" dirty="0"/>
              <a:t>US is the largest market (close to 40% of the total capitalization)</a:t>
            </a:r>
          </a:p>
          <a:p>
            <a:r>
              <a:rPr lang="en-US" dirty="0"/>
              <a:t>Europe and Asia-Pacific are the largest regions outside the US</a:t>
            </a:r>
          </a:p>
          <a:p>
            <a:pPr marL="0" indent="0">
              <a:buNone/>
            </a:pPr>
            <a:r>
              <a:rPr lang="en-US" dirty="0"/>
              <a:t> </a:t>
            </a:r>
          </a:p>
        </p:txBody>
      </p:sp>
      <p:pic>
        <p:nvPicPr>
          <p:cNvPr id="4" name="Picture 3">
            <a:extLst>
              <a:ext uri="{FF2B5EF4-FFF2-40B4-BE49-F238E27FC236}">
                <a16:creationId xmlns:a16="http://schemas.microsoft.com/office/drawing/2014/main" id="{C433359B-537B-6493-55A3-EC623D05C829}"/>
              </a:ext>
            </a:extLst>
          </p:cNvPr>
          <p:cNvPicPr>
            <a:picLocks noChangeAspect="1"/>
          </p:cNvPicPr>
          <p:nvPr/>
        </p:nvPicPr>
        <p:blipFill>
          <a:blip r:embed="rId2"/>
          <a:stretch>
            <a:fillRect/>
          </a:stretch>
        </p:blipFill>
        <p:spPr>
          <a:xfrm>
            <a:off x="820050" y="3429000"/>
            <a:ext cx="5097419" cy="3063875"/>
          </a:xfrm>
          <a:prstGeom prst="rect">
            <a:avLst/>
          </a:prstGeom>
        </p:spPr>
      </p:pic>
      <p:pic>
        <p:nvPicPr>
          <p:cNvPr id="5" name="Content Placeholder 5">
            <a:extLst>
              <a:ext uri="{FF2B5EF4-FFF2-40B4-BE49-F238E27FC236}">
                <a16:creationId xmlns:a16="http://schemas.microsoft.com/office/drawing/2014/main" id="{009ECE7A-8379-5969-A8E7-FD340917D4F3}"/>
              </a:ext>
            </a:extLst>
          </p:cNvPr>
          <p:cNvPicPr>
            <a:picLocks noChangeAspect="1"/>
          </p:cNvPicPr>
          <p:nvPr/>
        </p:nvPicPr>
        <p:blipFill>
          <a:blip r:embed="rId3"/>
          <a:stretch>
            <a:fillRect/>
          </a:stretch>
        </p:blipFill>
        <p:spPr>
          <a:xfrm>
            <a:off x="6096000" y="3428999"/>
            <a:ext cx="5097419" cy="3063875"/>
          </a:xfrm>
          <a:prstGeom prst="rect">
            <a:avLst/>
          </a:prstGeom>
        </p:spPr>
      </p:pic>
      <p:sp>
        <p:nvSpPr>
          <p:cNvPr id="6" name="Footer Placeholder 5">
            <a:extLst>
              <a:ext uri="{FF2B5EF4-FFF2-40B4-BE49-F238E27FC236}">
                <a16:creationId xmlns:a16="http://schemas.microsoft.com/office/drawing/2014/main" id="{3251ABEE-6E04-480E-A13E-764A77CCD82E}"/>
              </a:ext>
            </a:extLst>
          </p:cNvPr>
          <p:cNvSpPr>
            <a:spLocks noGrp="1"/>
          </p:cNvSpPr>
          <p:nvPr>
            <p:ph type="ftr" sz="quarter" idx="11"/>
          </p:nvPr>
        </p:nvSpPr>
        <p:spPr>
          <a:xfrm>
            <a:off x="3924626" y="6545262"/>
            <a:ext cx="4114800" cy="365125"/>
          </a:xfrm>
        </p:spPr>
        <p:txBody>
          <a:bodyPr/>
          <a:lstStyle/>
          <a:p>
            <a:r>
              <a:rPr lang="en-US" sz="800" dirty="0">
                <a:effectLst/>
                <a:latin typeface="Calibri" panose="020F0502020204030204" pitchFamily="34" charset="0"/>
                <a:ea typeface="Calibri" panose="020F0502020204030204" pitchFamily="34" charset="0"/>
                <a:cs typeface="Times New Roman" panose="02020603050405020304" pitchFamily="18" charset="0"/>
              </a:rPr>
              <a:t>Source: Bloomberg, 3/31/2022  </a:t>
            </a:r>
          </a:p>
          <a:p>
            <a:endParaRPr lang="en-US" dirty="0"/>
          </a:p>
        </p:txBody>
      </p:sp>
      <p:sp>
        <p:nvSpPr>
          <p:cNvPr id="7" name="Slide Number Placeholder 6">
            <a:extLst>
              <a:ext uri="{FF2B5EF4-FFF2-40B4-BE49-F238E27FC236}">
                <a16:creationId xmlns:a16="http://schemas.microsoft.com/office/drawing/2014/main" id="{287FDC6D-5050-4D63-BD17-98C92F1D7170}"/>
              </a:ext>
            </a:extLst>
          </p:cNvPr>
          <p:cNvSpPr>
            <a:spLocks noGrp="1"/>
          </p:cNvSpPr>
          <p:nvPr>
            <p:ph type="sldNum" sz="quarter" idx="12"/>
          </p:nvPr>
        </p:nvSpPr>
        <p:spPr/>
        <p:txBody>
          <a:bodyPr/>
          <a:lstStyle/>
          <a:p>
            <a:fld id="{1D9B7EEE-B726-49EB-8EE3-608D57B255AC}" type="slidenum">
              <a:rPr lang="en-US" smtClean="0"/>
              <a:t>8</a:t>
            </a:fld>
            <a:endParaRPr lang="en-US"/>
          </a:p>
        </p:txBody>
      </p:sp>
    </p:spTree>
    <p:extLst>
      <p:ext uri="{BB962C8B-B14F-4D97-AF65-F5344CB8AC3E}">
        <p14:creationId xmlns:p14="http://schemas.microsoft.com/office/powerpoint/2010/main" val="1291610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5062E-8D77-1E26-C4F7-F40D27CCAA27}"/>
              </a:ext>
            </a:extLst>
          </p:cNvPr>
          <p:cNvSpPr>
            <a:spLocks noGrp="1"/>
          </p:cNvSpPr>
          <p:nvPr>
            <p:ph type="title"/>
          </p:nvPr>
        </p:nvSpPr>
        <p:spPr/>
        <p:txBody>
          <a:bodyPr/>
          <a:lstStyle/>
          <a:p>
            <a:r>
              <a:rPr lang="en-US" b="1" dirty="0"/>
              <a:t>Why International? Opportunity</a:t>
            </a:r>
          </a:p>
        </p:txBody>
      </p:sp>
      <p:sp>
        <p:nvSpPr>
          <p:cNvPr id="3" name="Content Placeholder 2">
            <a:extLst>
              <a:ext uri="{FF2B5EF4-FFF2-40B4-BE49-F238E27FC236}">
                <a16:creationId xmlns:a16="http://schemas.microsoft.com/office/drawing/2014/main" id="{E914CF01-2657-90F2-8E70-562BD342BC43}"/>
              </a:ext>
            </a:extLst>
          </p:cNvPr>
          <p:cNvSpPr>
            <a:spLocks noGrp="1"/>
          </p:cNvSpPr>
          <p:nvPr>
            <p:ph idx="1"/>
          </p:nvPr>
        </p:nvSpPr>
        <p:spPr/>
        <p:txBody>
          <a:bodyPr/>
          <a:lstStyle/>
          <a:p>
            <a:r>
              <a:rPr lang="en-US" dirty="0"/>
              <a:t>Broaden the opportunity set</a:t>
            </a:r>
          </a:p>
          <a:p>
            <a:r>
              <a:rPr lang="en-US" dirty="0"/>
              <a:t>More than ¾ of world stocks are outside the US</a:t>
            </a:r>
          </a:p>
          <a:p>
            <a:endParaRPr lang="en-US" dirty="0"/>
          </a:p>
        </p:txBody>
      </p:sp>
      <p:pic>
        <p:nvPicPr>
          <p:cNvPr id="4" name="Picture 3">
            <a:extLst>
              <a:ext uri="{FF2B5EF4-FFF2-40B4-BE49-F238E27FC236}">
                <a16:creationId xmlns:a16="http://schemas.microsoft.com/office/drawing/2014/main" id="{80F68C52-99AB-F539-2D71-99281ED767DE}"/>
              </a:ext>
            </a:extLst>
          </p:cNvPr>
          <p:cNvPicPr>
            <a:picLocks noChangeAspect="1"/>
          </p:cNvPicPr>
          <p:nvPr/>
        </p:nvPicPr>
        <p:blipFill>
          <a:blip r:embed="rId2"/>
          <a:stretch>
            <a:fillRect/>
          </a:stretch>
        </p:blipFill>
        <p:spPr>
          <a:xfrm>
            <a:off x="2808743" y="2966936"/>
            <a:ext cx="5257816" cy="3103124"/>
          </a:xfrm>
          <a:prstGeom prst="rect">
            <a:avLst/>
          </a:prstGeom>
        </p:spPr>
      </p:pic>
      <p:sp>
        <p:nvSpPr>
          <p:cNvPr id="5" name="Footer Placeholder 4">
            <a:extLst>
              <a:ext uri="{FF2B5EF4-FFF2-40B4-BE49-F238E27FC236}">
                <a16:creationId xmlns:a16="http://schemas.microsoft.com/office/drawing/2014/main" id="{1C45D1E4-C84A-406E-967D-91AF7A241641}"/>
              </a:ext>
            </a:extLst>
          </p:cNvPr>
          <p:cNvSpPr>
            <a:spLocks noGrp="1"/>
          </p:cNvSpPr>
          <p:nvPr>
            <p:ph type="ftr" sz="quarter" idx="11"/>
          </p:nvPr>
        </p:nvSpPr>
        <p:spPr>
          <a:xfrm>
            <a:off x="3581401" y="6293827"/>
            <a:ext cx="4114800" cy="365125"/>
          </a:xfrm>
        </p:spPr>
        <p:txBody>
          <a:bodyPr/>
          <a:lstStyle/>
          <a:p>
            <a:r>
              <a:rPr lang="en-US" sz="800" dirty="0">
                <a:effectLst/>
                <a:latin typeface="Calibri" panose="020F0502020204030204" pitchFamily="34" charset="0"/>
                <a:ea typeface="Calibri" panose="020F0502020204030204" pitchFamily="34" charset="0"/>
                <a:cs typeface="Times New Roman" panose="02020603050405020304" pitchFamily="18" charset="0"/>
              </a:rPr>
              <a:t>Source: MSCI, 3/31/22</a:t>
            </a:r>
          </a:p>
          <a:p>
            <a:endParaRPr lang="en-US" dirty="0"/>
          </a:p>
        </p:txBody>
      </p:sp>
      <p:sp>
        <p:nvSpPr>
          <p:cNvPr id="6" name="Slide Number Placeholder 5">
            <a:extLst>
              <a:ext uri="{FF2B5EF4-FFF2-40B4-BE49-F238E27FC236}">
                <a16:creationId xmlns:a16="http://schemas.microsoft.com/office/drawing/2014/main" id="{6445A4FD-4C46-4611-BE3C-6F81717A4E68}"/>
              </a:ext>
            </a:extLst>
          </p:cNvPr>
          <p:cNvSpPr>
            <a:spLocks noGrp="1"/>
          </p:cNvSpPr>
          <p:nvPr>
            <p:ph type="sldNum" sz="quarter" idx="12"/>
          </p:nvPr>
        </p:nvSpPr>
        <p:spPr/>
        <p:txBody>
          <a:bodyPr/>
          <a:lstStyle/>
          <a:p>
            <a:fld id="{1D9B7EEE-B726-49EB-8EE3-608D57B255AC}" type="slidenum">
              <a:rPr lang="en-US" smtClean="0"/>
              <a:t>9</a:t>
            </a:fld>
            <a:endParaRPr lang="en-US"/>
          </a:p>
        </p:txBody>
      </p:sp>
    </p:spTree>
    <p:extLst>
      <p:ext uri="{BB962C8B-B14F-4D97-AF65-F5344CB8AC3E}">
        <p14:creationId xmlns:p14="http://schemas.microsoft.com/office/powerpoint/2010/main" val="21369254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375</TotalTime>
  <Words>979</Words>
  <Application>Microsoft Office PowerPoint</Application>
  <PresentationFormat>Widescreen</PresentationFormat>
  <Paragraphs>160</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Student Managed Investment Funds</vt:lpstr>
      <vt:lpstr>What is International Investing?</vt:lpstr>
      <vt:lpstr>Global Equity Overview</vt:lpstr>
      <vt:lpstr>Sector Differences between US and International</vt:lpstr>
      <vt:lpstr>Currency Issues </vt:lpstr>
      <vt:lpstr>Currency Impact</vt:lpstr>
      <vt:lpstr>ADRs Provide a Practical Approach </vt:lpstr>
      <vt:lpstr>Global Bond Overview</vt:lpstr>
      <vt:lpstr>Why International? Opportunity</vt:lpstr>
      <vt:lpstr>Why International? Diversify</vt:lpstr>
      <vt:lpstr>Timeline of International Investing from US</vt:lpstr>
      <vt:lpstr>Popularity of Global vs International Equity</vt:lpstr>
      <vt:lpstr>Emerging Markets Are Also Increasingly Used</vt:lpstr>
      <vt:lpstr>Bond Diversification</vt:lpstr>
      <vt:lpstr>Home Country Bias</vt:lpstr>
      <vt:lpstr>Home Country Bias Examples</vt:lpstr>
      <vt:lpstr>Emerging Markets</vt:lpstr>
      <vt:lpstr>Frontier Markets (FM)</vt:lpstr>
      <vt:lpstr>Historical Returns: Emerging vs Developed Markets</vt:lpstr>
      <vt:lpstr>Emerging  Market Debt </vt:lpstr>
      <vt:lpstr>Investing in EM Debt</vt:lpstr>
      <vt:lpstr>Key Issues for International Investors</vt:lpstr>
      <vt:lpstr>Practical Issues for SMIFs</vt:lpstr>
      <vt:lpstr>Accounting Standards, US vs International</vt:lpstr>
      <vt:lpstr>Value Investing: “the lonely discipline”</vt:lpstr>
      <vt:lpstr>Key Points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Managed Investment Funds</dc:title>
  <dc:creator>Barry Gillman</dc:creator>
  <cp:lastModifiedBy>Barry Gillman</cp:lastModifiedBy>
  <cp:revision>9</cp:revision>
  <dcterms:created xsi:type="dcterms:W3CDTF">2022-06-01T12:00:45Z</dcterms:created>
  <dcterms:modified xsi:type="dcterms:W3CDTF">2022-06-11T00:02:35Z</dcterms:modified>
</cp:coreProperties>
</file>